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  <p:sldMasterId id="214748369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IBM Plex Sans"/>
      <p:regular r:id="rId68"/>
      <p:bold r:id="rId69"/>
      <p:italic r:id="rId70"/>
      <p:boldItalic r:id="rId71"/>
    </p:embeddedFont>
    <p:embeddedFont>
      <p:font typeface="IBM Plex Sans Medium"/>
      <p:regular r:id="rId72"/>
      <p:bold r:id="rId73"/>
      <p:italic r:id="rId74"/>
      <p:boldItalic r:id="rId75"/>
    </p:embeddedFont>
    <p:embeddedFont>
      <p:font typeface="IBM Plex Sans SemiBold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  <p15:guide id="12" orient="horz" pos="1355">
          <p15:clr>
            <a:srgbClr val="9AA0A6"/>
          </p15:clr>
        </p15:guide>
        <p15:guide id="13" orient="horz" pos="1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  <p:guide pos="1355" orient="horz"/>
        <p:guide pos="1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IBMPlexSansMedium-bold.fntdata"/><Relationship Id="rId72" Type="http://schemas.openxmlformats.org/officeDocument/2006/relationships/font" Target="fonts/IBMPlexSansMedium-regular.fntdata"/><Relationship Id="rId31" Type="http://schemas.openxmlformats.org/officeDocument/2006/relationships/slide" Target="slides/slide23.xml"/><Relationship Id="rId75" Type="http://schemas.openxmlformats.org/officeDocument/2006/relationships/font" Target="fonts/IBMPlexSansMedium-boldItalic.fntdata"/><Relationship Id="rId30" Type="http://schemas.openxmlformats.org/officeDocument/2006/relationships/slide" Target="slides/slide22.xml"/><Relationship Id="rId74" Type="http://schemas.openxmlformats.org/officeDocument/2006/relationships/font" Target="fonts/IBMPlexSansMedium-italic.fntdata"/><Relationship Id="rId33" Type="http://schemas.openxmlformats.org/officeDocument/2006/relationships/slide" Target="slides/slide25.xml"/><Relationship Id="rId77" Type="http://schemas.openxmlformats.org/officeDocument/2006/relationships/font" Target="fonts/IBMPlexSansSemiBold-bold.fntdata"/><Relationship Id="rId32" Type="http://schemas.openxmlformats.org/officeDocument/2006/relationships/slide" Target="slides/slide24.xml"/><Relationship Id="rId76" Type="http://schemas.openxmlformats.org/officeDocument/2006/relationships/font" Target="fonts/IBMPlexSansSemiBold-regular.fntdata"/><Relationship Id="rId35" Type="http://schemas.openxmlformats.org/officeDocument/2006/relationships/slide" Target="slides/slide27.xml"/><Relationship Id="rId79" Type="http://schemas.openxmlformats.org/officeDocument/2006/relationships/font" Target="fonts/IBMPlexSansSemiBold-boldItalic.fntdata"/><Relationship Id="rId34" Type="http://schemas.openxmlformats.org/officeDocument/2006/relationships/slide" Target="slides/slide26.xml"/><Relationship Id="rId78" Type="http://schemas.openxmlformats.org/officeDocument/2006/relationships/font" Target="fonts/IBMPlexSansSemiBold-italic.fntdata"/><Relationship Id="rId71" Type="http://schemas.openxmlformats.org/officeDocument/2006/relationships/font" Target="fonts/IBMPlexSans-boldItalic.fntdata"/><Relationship Id="rId70" Type="http://schemas.openxmlformats.org/officeDocument/2006/relationships/font" Target="fonts/IBMPlexSans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IBMPlexSans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IBMPlexSans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71" name="Google Shape;271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6" name="Google Shape;336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9c66b0cc6_0_12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49" name="Google Shape;349;gc9c66b0cc6_0_12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9c66b0cc6_0_2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78" name="Google Shape;378;gc9c66b0cc6_0_22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9c66b0cc6_0_2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90" name="Google Shape;390;gc9c66b0cc6_0_25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9c66b0cc6_0_2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04" name="Google Shape;404;gc9c66b0cc6_0_27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9c66b0cc6_0_29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0" name="Google Shape;420;gc9c66b0cc6_0_29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9c66b0cc6_0_3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5" name="Google Shape;435;gc9c66b0cc6_0_3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9c66b0cc6_0_3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49" name="Google Shape;449;gc9c66b0cc6_0_32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9c66b0cc6_0_34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3" name="Google Shape;463;gc9c66b0cc6_0_34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9c66b0cc6_0_3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7" name="Google Shape;477;gc9c66b0cc6_0_35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5b997fa0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15b997fa06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9c66b0cc6_0_37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1" name="Google Shape;491;gc9c66b0cc6_0_37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9c66b0cc6_0_38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04" name="Google Shape;504;gc9c66b0cc6_0_38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9c66b0cc6_0_4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1" name="Google Shape;521;gc9c66b0cc6_0_40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9c66b0cc6_0_4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9" name="Google Shape;539;gc9c66b0cc6_0_4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c9c66b0cc6_0_44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3" name="Google Shape;553;gc9c66b0cc6_0_44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9c66b0cc6_0_4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0" name="Google Shape;570;gc9c66b0cc6_0_4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9c66b0cc6_0_47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5" name="Google Shape;585;gc9c66b0cc6_0_47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9c66b0cc6_0_4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2" name="Google Shape;602;gc9c66b0cc6_0_49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9c66b0cc6_0_5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7" name="Google Shape;617;gc9c66b0cc6_0_51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b9b76a497_0_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2" name="Google Shape;632;gdb9b76a497_0_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5b997fa0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15b997fa06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c9c66b0cc6_0_5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47" name="Google Shape;647;gc9c66b0cc6_0_54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9c66b0cc6_0_14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3" name="Google Shape;663;gc9c66b0cc6_0_141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9c66b0cc6_0_5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9" name="Google Shape;679;gc9c66b0cc6_0_57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9c66b0cc6_0_5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0" name="Google Shape;700;gc9c66b0cc6_0_59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9c66b0cc6_0_60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4" name="Google Shape;714;gc9c66b0cc6_0_60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c9c66b0cc6_0_6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0" name="Google Shape;730;gc9c66b0cc6_0_6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c9c66b0cc6_0_6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5" name="Google Shape;745;gc9c66b0cc6_0_6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9c66b0cc6_0_6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9" name="Google Shape;759;gc9c66b0cc6_0_6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c9c66b0cc6_0_6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77" name="Google Shape;777;gc9c66b0cc6_0_66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c9c66b0cc6_0_6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4" name="Google Shape;794;gc9c66b0cc6_0_6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5b997fa06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15b997fa0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15b997fa06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9c66b0cc6_0_6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0" name="Google Shape;810;gc9c66b0cc6_0_6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c9c66b0cc6_0_13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27" name="Google Shape;827;gc9c66b0cc6_0_13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c9c66b0cc6_0_73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94" name="Google Shape;894;gc9c66b0cc6_0_73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c9c66b0cc6_0_7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8" name="Google Shape;908;gc9c66b0cc6_0_7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c9c66b0cc6_0_78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22" name="Google Shape;922;gc9c66b0cc6_0_78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9c66b0cc6_0_8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1" name="Google Shape;961;gc9c66b0cc6_0_8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9c66b0cc6_0_7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4" name="Google Shape;974;gc9c66b0cc6_0_75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c9c66b0cc6_0_79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7" name="Google Shape;987;gc9c66b0cc6_0_79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9c66b0cc6_0_8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0" name="Google Shape;1000;gc9c66b0cc6_0_82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c9c66b0cc6_0_8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4" name="Google Shape;1014;gc9c66b0cc6_0_83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5b997fa0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15b997fa06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c9c66b0cc6_0_85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6" name="Google Shape;1046;gc9c66b0cc6_0_85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c9c66b0cc6_0_8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5" name="Google Shape;1065;gc9c66b0cc6_0_89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9c66b0cc6_0_9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80" name="Google Shape;1080;gc9c66b0cc6_0_9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c9c66b0cc6_0_9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6" name="Google Shape;1096;gc9c66b0cc6_0_93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9c66b0cc6_0_94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10" name="Google Shape;1110;gc9c66b0cc6_0_94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c9c66b0cc6_0_9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4" name="Google Shape;1124;gc9c66b0cc6_0_9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c9c66b0cc6_0_100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38" name="Google Shape;1138;gc9c66b0cc6_0_100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9c66b0cc6_0_108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66" name="Google Shape;1166;gc9c66b0cc6_0_108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c9c66b0cc6_0_10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81" name="Google Shape;1181;gc9c66b0cc6_0_10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c9c66b0cc6_0_102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96" name="Google Shape;1196;gc9c66b0cc6_0_102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5b997fa0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15b997fa06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b997fa0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15b997fa06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5b997fa0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5b997fa06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5b997fa0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5b997fa06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OBJECT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0" name="Google Shape;230;p3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1" name="Google Shape;231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p4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38" name="Google Shape;238;p40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4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0" name="Google Shape;240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6" name="Google Shape;246;p4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7" name="Google Shape;247;p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85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87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8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hyperlink" Target="https://mathworld.wolfram.com/LebesgueIntegral.html" TargetMode="External"/><Relationship Id="rId5" Type="http://schemas.openxmlformats.org/officeDocument/2006/relationships/hyperlink" Target="https://mathworld.wolfram.com/Measure.html" TargetMode="External"/><Relationship Id="rId6" Type="http://schemas.openxmlformats.org/officeDocument/2006/relationships/hyperlink" Target="https://mathworld.wolfram.com/Measure.html" TargetMode="External"/><Relationship Id="rId7" Type="http://schemas.openxmlformats.org/officeDocument/2006/relationships/hyperlink" Target="https://demonstrations.wolfram.com/LebesgueIntegration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9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9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9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9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97.png"/><Relationship Id="rId5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101.png"/><Relationship Id="rId5" Type="http://schemas.openxmlformats.org/officeDocument/2006/relationships/image" Target="../media/image10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106.png"/><Relationship Id="rId5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hyperlink" Target="https://qna.habr.com/q/149841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1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10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Relationship Id="rId4" Type="http://schemas.openxmlformats.org/officeDocument/2006/relationships/image" Target="../media/image110.png"/><Relationship Id="rId5" Type="http://schemas.openxmlformats.org/officeDocument/2006/relationships/hyperlink" Target="http://mathprofi.ru/odnorodnye_diffury_pervogo_poryadka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s://www.wolframalpha.com/input/?i=extrema+calculator&amp;assumption=%7b%22F%22,+%22GlobalExtremaCalculator%22,+%22curvefunction%22%7d+-%3e%22x%5e2%2Bxy%2By%5e2-6x-9y%22" TargetMode="External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Интегралы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4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470475" y="1628825"/>
            <a:ext cx="452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Интегралы: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1" marL="630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IBM Plex Sans"/>
              <a:buChar char="○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неопределённые интегралы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1" marL="630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IBM Plex Sans"/>
              <a:buChar char="○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определённые интегралы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Дифференциальные уравнения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403" y="4497874"/>
            <a:ext cx="779828" cy="31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 rotWithShape="1">
          <a:blip r:embed="rId3">
            <a:alphaModFix/>
          </a:blip>
          <a:srcRect b="0" l="0" r="76770" t="0"/>
          <a:stretch/>
        </p:blipFill>
        <p:spPr>
          <a:xfrm>
            <a:off x="4096440" y="4497875"/>
            <a:ext cx="181150" cy="3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/>
          <p:cNvSpPr/>
          <p:nvPr/>
        </p:nvSpPr>
        <p:spPr>
          <a:xfrm>
            <a:off x="3500413" y="3134375"/>
            <a:ext cx="681300" cy="765600"/>
          </a:xfrm>
          <a:prstGeom prst="rect">
            <a:avLst/>
          </a:prstGeom>
          <a:noFill/>
          <a:ln cap="flat" cmpd="sng" w="9525">
            <a:solidFill>
              <a:srgbClr val="3399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5"/>
          <p:cNvSpPr/>
          <p:nvPr/>
        </p:nvSpPr>
        <p:spPr>
          <a:xfrm>
            <a:off x="4181638" y="3899975"/>
            <a:ext cx="561300" cy="597900"/>
          </a:xfrm>
          <a:prstGeom prst="rect">
            <a:avLst/>
          </a:prstGeom>
          <a:noFill/>
          <a:ln cap="flat" cmpd="sng" w="9525">
            <a:solidFill>
              <a:srgbClr val="3399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Приращение функции и приращение аргумента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361" name="Google Shape;361;p55"/>
          <p:cNvCxnSpPr/>
          <p:nvPr/>
        </p:nvCxnSpPr>
        <p:spPr>
          <a:xfrm rot="10800000">
            <a:off x="3500413" y="2076375"/>
            <a:ext cx="0" cy="276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55"/>
          <p:cNvCxnSpPr/>
          <p:nvPr/>
        </p:nvCxnSpPr>
        <p:spPr>
          <a:xfrm>
            <a:off x="3030838" y="4497800"/>
            <a:ext cx="33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5"/>
          <p:cNvSpPr/>
          <p:nvPr/>
        </p:nvSpPr>
        <p:spPr>
          <a:xfrm>
            <a:off x="3500413" y="3147725"/>
            <a:ext cx="162000" cy="765600"/>
          </a:xfrm>
          <a:prstGeom prst="rightBrace">
            <a:avLst>
              <a:gd fmla="val 45337" name="adj1"/>
              <a:gd fmla="val 50739" name="adj2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/>
          <p:nvPr/>
        </p:nvSpPr>
        <p:spPr>
          <a:xfrm rot="-5400000">
            <a:off x="4382938" y="4137650"/>
            <a:ext cx="159000" cy="561300"/>
          </a:xfrm>
          <a:prstGeom prst="rightBrace">
            <a:avLst>
              <a:gd fmla="val 45419" name="adj1"/>
              <a:gd fmla="val 50739" name="adj2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55"/>
          <p:cNvCxnSpPr/>
          <p:nvPr/>
        </p:nvCxnSpPr>
        <p:spPr>
          <a:xfrm>
            <a:off x="2950113" y="2394200"/>
            <a:ext cx="2685600" cy="1922400"/>
          </a:xfrm>
          <a:prstGeom prst="curvedConnector3">
            <a:avLst>
              <a:gd fmla="val 51637" name="adj1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356" y="2952344"/>
            <a:ext cx="575588" cy="38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 rotWithShape="1">
          <a:blip r:embed="rId6">
            <a:alphaModFix/>
          </a:blip>
          <a:srcRect b="20420" l="20964" r="15178" t="0"/>
          <a:stretch/>
        </p:blipFill>
        <p:spPr>
          <a:xfrm>
            <a:off x="3759713" y="3377225"/>
            <a:ext cx="296400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 rotWithShape="1">
          <a:blip r:embed="rId7">
            <a:alphaModFix/>
          </a:blip>
          <a:srcRect b="19452" l="10730" r="0" t="0"/>
          <a:stretch/>
        </p:blipFill>
        <p:spPr>
          <a:xfrm>
            <a:off x="2448788" y="3727400"/>
            <a:ext cx="994525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8816" y="3068519"/>
            <a:ext cx="931327" cy="36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18166" l="55545" r="6446" t="0"/>
          <a:stretch/>
        </p:blipFill>
        <p:spPr>
          <a:xfrm>
            <a:off x="4338163" y="4000950"/>
            <a:ext cx="29640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 rotWithShape="1">
          <a:blip r:embed="rId9">
            <a:alphaModFix/>
          </a:blip>
          <a:srcRect b="20852" l="22228" r="19058" t="31810"/>
          <a:stretch/>
        </p:blipFill>
        <p:spPr>
          <a:xfrm>
            <a:off x="6487362" y="4404108"/>
            <a:ext cx="181150" cy="18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 rotWithShape="1">
          <a:blip r:embed="rId10">
            <a:alphaModFix/>
          </a:blip>
          <a:srcRect b="19523" l="27660" r="23717" t="28619"/>
          <a:stretch/>
        </p:blipFill>
        <p:spPr>
          <a:xfrm>
            <a:off x="3409837" y="1747729"/>
            <a:ext cx="181150" cy="235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5"/>
          <p:cNvCxnSpPr/>
          <p:nvPr/>
        </p:nvCxnSpPr>
        <p:spPr>
          <a:xfrm flipH="1" rot="10800000">
            <a:off x="5635713" y="4078688"/>
            <a:ext cx="1307700" cy="237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55"/>
          <p:cNvSpPr/>
          <p:nvPr/>
        </p:nvSpPr>
        <p:spPr>
          <a:xfrm>
            <a:off x="6260913" y="3497900"/>
            <a:ext cx="994500" cy="7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/>
        </p:nvSpPr>
        <p:spPr>
          <a:xfrm>
            <a:off x="453025" y="1030125"/>
            <a:ext cx="7865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Дифференциал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0" l="27156" r="0" t="23832"/>
          <a:stretch/>
        </p:blipFill>
        <p:spPr>
          <a:xfrm>
            <a:off x="2332875" y="2002300"/>
            <a:ext cx="4478250" cy="2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538" y="1109375"/>
            <a:ext cx="2070925" cy="49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801" y="1918696"/>
            <a:ext cx="6654400" cy="292562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Интегрирование</a:t>
            </a:r>
            <a:endParaRPr/>
          </a:p>
        </p:txBody>
      </p:sp>
      <p:sp>
        <p:nvSpPr>
          <p:cNvPr id="414" name="Google Shape;414;p58"/>
          <p:cNvSpPr txBox="1"/>
          <p:nvPr/>
        </p:nvSpPr>
        <p:spPr>
          <a:xfrm>
            <a:off x="470475" y="1628825"/>
            <a:ext cx="67725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По сути, это противодействие дифференцированию.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Знак интегрирования: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2574422" y="2717724"/>
            <a:ext cx="41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Calibri"/>
                <a:ea typeface="Calibri"/>
                <a:cs typeface="Calibri"/>
                <a:sym typeface="Calibri"/>
              </a:rPr>
              <a:t>SQUARE -&gt; S -&gt;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047" y="2580809"/>
            <a:ext cx="515000" cy="12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9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Интегрирование</a:t>
            </a:r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 rotWithShape="1">
          <a:blip r:embed="rId4">
            <a:alphaModFix/>
          </a:blip>
          <a:srcRect b="0" l="22497" r="20342" t="16401"/>
          <a:stretch/>
        </p:blipFill>
        <p:spPr>
          <a:xfrm>
            <a:off x="2895475" y="1389587"/>
            <a:ext cx="3473625" cy="31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/>
          <p:nvPr/>
        </p:nvSpPr>
        <p:spPr>
          <a:xfrm>
            <a:off x="347675" y="4480479"/>
            <a:ext cx="8448600" cy="53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интегрировании проверить себя довольно просто: достаточно взять производную от ответа - должна получится функция под интегралом.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2" name="Google Shape;432;p5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594636"/>
            <a:ext cx="4469181" cy="267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3709" y="1738800"/>
            <a:ext cx="2900166" cy="238777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Основные правила интегрирования</a:t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625" y="2151025"/>
            <a:ext cx="5954750" cy="20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2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Таблица интегралов</a:t>
            </a:r>
            <a:endParaRPr/>
          </a:p>
        </p:txBody>
      </p:sp>
      <p:pic>
        <p:nvPicPr>
          <p:cNvPr id="473" name="Google Shape;473;p62"/>
          <p:cNvPicPr preferRelativeResize="0"/>
          <p:nvPr/>
        </p:nvPicPr>
        <p:blipFill rotWithShape="1">
          <a:blip r:embed="rId4">
            <a:alphaModFix/>
          </a:blip>
          <a:srcRect b="0" l="0" r="0" t="15189"/>
          <a:stretch/>
        </p:blipFill>
        <p:spPr>
          <a:xfrm>
            <a:off x="1584000" y="1966334"/>
            <a:ext cx="5976001" cy="256918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Таблица интегралов</a:t>
            </a:r>
            <a:endParaRPr/>
          </a:p>
        </p:txBody>
      </p:sp>
      <p:pic>
        <p:nvPicPr>
          <p:cNvPr id="487" name="Google Shape;487;p63"/>
          <p:cNvPicPr preferRelativeResize="0"/>
          <p:nvPr/>
        </p:nvPicPr>
        <p:blipFill rotWithShape="1">
          <a:blip r:embed="rId4">
            <a:alphaModFix/>
          </a:blip>
          <a:srcRect b="0" l="2818" r="0" t="14295"/>
          <a:stretch/>
        </p:blipFill>
        <p:spPr>
          <a:xfrm>
            <a:off x="1953300" y="1945875"/>
            <a:ext cx="5237400" cy="24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457200" y="205978"/>
            <a:ext cx="8229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 sz="3200"/>
              <a:t>Разбор ДЗ (ФНП). Часть 1.</a:t>
            </a:r>
            <a:endParaRPr sz="3200"/>
          </a:p>
        </p:txBody>
      </p:sp>
      <p:sp>
        <p:nvSpPr>
          <p:cNvPr id="281" name="Google Shape;281;p46"/>
          <p:cNvSpPr/>
          <p:nvPr/>
        </p:nvSpPr>
        <p:spPr>
          <a:xfrm>
            <a:off x="539552" y="897564"/>
            <a:ext cx="446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      Найти область определения функции.</a:t>
            </a:r>
            <a:endParaRPr/>
          </a:p>
        </p:txBody>
      </p:sp>
      <p:pic>
        <p:nvPicPr>
          <p:cNvPr descr="https://lh6.googleusercontent.com/C3VGSjnr2clxZMWce3C9jCahxnJJJQKcNJVaWzVJIMKf2Y6iBd96Fr5xmvpzaYX0BzNf_wOApZ7snEbFrKLs_U_LMJRD3LU7pvSvgXbQWQzGKKFIs1kx0JBD1ILWsH78bItOg_Cl"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216825"/>
            <a:ext cx="1874646" cy="480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nna\Desktop\Geekbrains\ВМА-2\Урок-11\1.jpg" id="283" name="Google Shape;2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256" y="1928740"/>
            <a:ext cx="4443253" cy="103328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4"/>
          <p:cNvSpPr/>
          <p:nvPr/>
        </p:nvSpPr>
        <p:spPr>
          <a:xfrm>
            <a:off x="683568" y="1827981"/>
            <a:ext cx="7560900" cy="138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Весь процесс интегрирования сводится к тому, что необходимо привести подынтегральную функцию к табличному виду.</a:t>
            </a:r>
            <a:endParaRPr sz="18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Метод внесения под дифференциал</a:t>
            </a:r>
            <a:endParaRPr/>
          </a:p>
        </p:txBody>
      </p:sp>
      <p:pic>
        <p:nvPicPr>
          <p:cNvPr id="514" name="Google Shape;514;p65"/>
          <p:cNvPicPr preferRelativeResize="0"/>
          <p:nvPr/>
        </p:nvPicPr>
        <p:blipFill rotWithShape="1">
          <a:blip r:embed="rId4">
            <a:alphaModFix/>
          </a:blip>
          <a:srcRect b="55313" l="0" r="4734" t="22057"/>
          <a:stretch/>
        </p:blipFill>
        <p:spPr>
          <a:xfrm>
            <a:off x="1705879" y="2401887"/>
            <a:ext cx="5732242" cy="89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31" y="3349525"/>
            <a:ext cx="1465764" cy="86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5"/>
          <p:cNvPicPr preferRelativeResize="0"/>
          <p:nvPr/>
        </p:nvPicPr>
        <p:blipFill rotWithShape="1">
          <a:blip r:embed="rId6">
            <a:alphaModFix/>
          </a:blip>
          <a:srcRect b="25646" l="0" r="0" t="19092"/>
          <a:stretch/>
        </p:blipFill>
        <p:spPr>
          <a:xfrm>
            <a:off x="3143888" y="3977055"/>
            <a:ext cx="2856249" cy="52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5"/>
          <p:cNvPicPr preferRelativeResize="0"/>
          <p:nvPr/>
        </p:nvPicPr>
        <p:blipFill rotWithShape="1">
          <a:blip r:embed="rId7">
            <a:alphaModFix/>
          </a:blip>
          <a:srcRect b="0" l="0" r="20923" t="0"/>
          <a:stretch/>
        </p:blipFill>
        <p:spPr>
          <a:xfrm>
            <a:off x="3402638" y="2442625"/>
            <a:ext cx="223925" cy="5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Метод внесения под дифференциал</a:t>
            </a:r>
            <a:endParaRPr/>
          </a:p>
        </p:txBody>
      </p:sp>
      <p:pic>
        <p:nvPicPr>
          <p:cNvPr id="531" name="Google Shape;5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263" y="4137258"/>
            <a:ext cx="3166594" cy="66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 rotWithShape="1">
          <a:blip r:embed="rId5">
            <a:alphaModFix/>
          </a:blip>
          <a:srcRect b="4964" l="0" r="0" t="45445"/>
          <a:stretch/>
        </p:blipFill>
        <p:spPr>
          <a:xfrm>
            <a:off x="1768200" y="2008100"/>
            <a:ext cx="5979074" cy="195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 rotWithShape="1">
          <a:blip r:embed="rId6">
            <a:alphaModFix/>
          </a:blip>
          <a:srcRect b="19048" l="27044" r="30088" t="0"/>
          <a:stretch/>
        </p:blipFill>
        <p:spPr>
          <a:xfrm>
            <a:off x="5549867" y="2298396"/>
            <a:ext cx="452075" cy="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 rotWithShape="1">
          <a:blip r:embed="rId7">
            <a:alphaModFix/>
          </a:blip>
          <a:srcRect b="0" l="21809" r="53800" t="0"/>
          <a:stretch/>
        </p:blipFill>
        <p:spPr>
          <a:xfrm>
            <a:off x="5121938" y="3381113"/>
            <a:ext cx="329225" cy="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 rotWithShape="1">
          <a:blip r:embed="rId7">
            <a:alphaModFix/>
          </a:blip>
          <a:srcRect b="0" l="62740" r="23839" t="18153"/>
          <a:stretch/>
        </p:blipFill>
        <p:spPr>
          <a:xfrm>
            <a:off x="3911088" y="2552702"/>
            <a:ext cx="181150" cy="2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7"/>
          <p:cNvSpPr txBox="1"/>
          <p:nvPr>
            <p:ph type="title"/>
          </p:nvPr>
        </p:nvSpPr>
        <p:spPr>
          <a:xfrm>
            <a:off x="453900" y="1028200"/>
            <a:ext cx="7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400"/>
              <a:t>Метод замены переменной</a:t>
            </a:r>
            <a:endParaRPr sz="2400"/>
          </a:p>
        </p:txBody>
      </p:sp>
      <p:pic>
        <p:nvPicPr>
          <p:cNvPr id="549" name="Google Shape;54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350" y="1823088"/>
            <a:ext cx="4127385" cy="223239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8"/>
          <p:cNvSpPr txBox="1"/>
          <p:nvPr>
            <p:ph type="title"/>
          </p:nvPr>
        </p:nvSpPr>
        <p:spPr>
          <a:xfrm>
            <a:off x="453900" y="1028200"/>
            <a:ext cx="7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400"/>
              <a:t>Метод замены переменной</a:t>
            </a:r>
            <a:endParaRPr sz="2400"/>
          </a:p>
        </p:txBody>
      </p:sp>
      <p:pic>
        <p:nvPicPr>
          <p:cNvPr id="563" name="Google Shape;56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350" y="1823088"/>
            <a:ext cx="4127385" cy="223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115" y="4289589"/>
            <a:ext cx="2659853" cy="59606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8"/>
          <p:cNvSpPr/>
          <p:nvPr/>
        </p:nvSpPr>
        <p:spPr>
          <a:xfrm>
            <a:off x="271250" y="4192475"/>
            <a:ext cx="2551800" cy="79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этом методе важно вернуться к исходной переменной: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66" name="Google Shape;566;p68"/>
          <p:cNvCxnSpPr/>
          <p:nvPr/>
        </p:nvCxnSpPr>
        <p:spPr>
          <a:xfrm>
            <a:off x="3225900" y="4192475"/>
            <a:ext cx="26922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3833" y="1369251"/>
            <a:ext cx="1496334" cy="83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5263" y="2340157"/>
            <a:ext cx="5993475" cy="68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8787" y="3210534"/>
            <a:ext cx="4983014" cy="112809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0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Интегрирование по частям</a:t>
            </a:r>
            <a:endParaRPr/>
          </a:p>
        </p:txBody>
      </p:sp>
      <p:pic>
        <p:nvPicPr>
          <p:cNvPr id="595" name="Google Shape;59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234" y="1961631"/>
            <a:ext cx="2333536" cy="14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0"/>
          <p:cNvSpPr/>
          <p:nvPr/>
        </p:nvSpPr>
        <p:spPr>
          <a:xfrm>
            <a:off x="1477450" y="4156479"/>
            <a:ext cx="1458600" cy="2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Исходные формулы</a:t>
            </a:r>
            <a:r>
              <a:rPr lang="ru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6627" y="3908488"/>
            <a:ext cx="2170732" cy="856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0"/>
          <p:cNvCxnSpPr/>
          <p:nvPr/>
        </p:nvCxnSpPr>
        <p:spPr>
          <a:xfrm>
            <a:off x="3225900" y="3700225"/>
            <a:ext cx="26922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7274" y="2950041"/>
            <a:ext cx="3129390" cy="196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6617" y="1147875"/>
            <a:ext cx="2650777" cy="104558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1"/>
          <p:cNvSpPr/>
          <p:nvPr/>
        </p:nvSpPr>
        <p:spPr>
          <a:xfrm>
            <a:off x="2453375" y="2395200"/>
            <a:ext cx="4237200" cy="3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Интегрируем правую и левую части</a:t>
            </a:r>
            <a:endParaRPr sz="1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4" name="Google Shape;614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2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Интегрирование по частям</a:t>
            </a:r>
            <a:endParaRPr/>
          </a:p>
        </p:txBody>
      </p:sp>
      <p:pic>
        <p:nvPicPr>
          <p:cNvPr id="627" name="Google Shape;627;p72"/>
          <p:cNvPicPr preferRelativeResize="0"/>
          <p:nvPr/>
        </p:nvPicPr>
        <p:blipFill rotWithShape="1">
          <a:blip r:embed="rId4">
            <a:alphaModFix/>
          </a:blip>
          <a:srcRect b="22396" l="0" r="0" t="22883"/>
          <a:stretch/>
        </p:blipFill>
        <p:spPr>
          <a:xfrm>
            <a:off x="1378525" y="2044900"/>
            <a:ext cx="6386949" cy="1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725" y="2866154"/>
            <a:ext cx="3815200" cy="9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Интегрирование по частям</a:t>
            </a:r>
            <a:endParaRPr/>
          </a:p>
        </p:txBody>
      </p:sp>
      <p:pic>
        <p:nvPicPr>
          <p:cNvPr id="642" name="Google Shape;642;p73"/>
          <p:cNvPicPr preferRelativeResize="0"/>
          <p:nvPr/>
        </p:nvPicPr>
        <p:blipFill rotWithShape="1">
          <a:blip r:embed="rId4">
            <a:alphaModFix/>
          </a:blip>
          <a:srcRect b="0" l="0" r="0" t="77253"/>
          <a:stretch/>
        </p:blipFill>
        <p:spPr>
          <a:xfrm>
            <a:off x="1378525" y="3958425"/>
            <a:ext cx="6386949" cy="8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44" name="Google Shape;64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950" y="1904161"/>
            <a:ext cx="4631200" cy="205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/>
          <p:nvPr/>
        </p:nvSpPr>
        <p:spPr>
          <a:xfrm>
            <a:off x="539552" y="411510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      Найти частные производные 1-го порядка функции.</a:t>
            </a:r>
            <a:endParaRPr/>
          </a:p>
        </p:txBody>
      </p:sp>
      <p:pic>
        <p:nvPicPr>
          <p:cNvPr descr="https://lh4.googleusercontent.com/ZF_KKuPeq987dDo6-fBKAkRyyk8C6TmXMMhuwSPHVEuJ8pEqXJNGlF4uOujbRzWjSt04k9HhXnAg11l15IaWUxu5iua3WvEyYhJhfkfuW6eEtnvT6higldK8ckclNzvEOpsh3j7j"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088" y="222001"/>
            <a:ext cx="1782198" cy="86376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4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Интегрирование по частям</a:t>
            </a:r>
            <a:endParaRPr/>
          </a:p>
        </p:txBody>
      </p:sp>
      <p:pic>
        <p:nvPicPr>
          <p:cNvPr id="657" name="Google Shape;657;p74"/>
          <p:cNvPicPr preferRelativeResize="0"/>
          <p:nvPr/>
        </p:nvPicPr>
        <p:blipFill rotWithShape="1">
          <a:blip r:embed="rId4">
            <a:alphaModFix/>
          </a:blip>
          <a:srcRect b="0" l="25938" r="12214" t="19302"/>
          <a:stretch/>
        </p:blipFill>
        <p:spPr>
          <a:xfrm>
            <a:off x="2873438" y="1870863"/>
            <a:ext cx="3397125" cy="3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4"/>
          <p:cNvPicPr preferRelativeResize="0"/>
          <p:nvPr/>
        </p:nvPicPr>
        <p:blipFill rotWithShape="1">
          <a:blip r:embed="rId5">
            <a:alphaModFix/>
          </a:blip>
          <a:srcRect b="65474" l="0" r="0" t="0"/>
          <a:stretch/>
        </p:blipFill>
        <p:spPr>
          <a:xfrm>
            <a:off x="2973900" y="2384300"/>
            <a:ext cx="3053651" cy="7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4"/>
          <p:cNvPicPr preferRelativeResize="0"/>
          <p:nvPr/>
        </p:nvPicPr>
        <p:blipFill rotWithShape="1">
          <a:blip r:embed="rId5">
            <a:alphaModFix/>
          </a:blip>
          <a:srcRect b="0" l="0" r="0" t="65474"/>
          <a:stretch/>
        </p:blipFill>
        <p:spPr>
          <a:xfrm>
            <a:off x="2973900" y="3750525"/>
            <a:ext cx="3053651" cy="7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Какие интегралы берутся по частям</a:t>
            </a:r>
            <a:endParaRPr/>
          </a:p>
        </p:txBody>
      </p:sp>
      <p:pic>
        <p:nvPicPr>
          <p:cNvPr id="673" name="Google Shape;67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700" y="1598975"/>
            <a:ext cx="4129500" cy="27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5"/>
          <p:cNvSpPr txBox="1"/>
          <p:nvPr/>
        </p:nvSpPr>
        <p:spPr>
          <a:xfrm>
            <a:off x="470475" y="1628825"/>
            <a:ext cx="5541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5" name="Google Shape;67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850" y="4375175"/>
            <a:ext cx="2325001" cy="5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6"/>
          <p:cNvSpPr txBox="1"/>
          <p:nvPr>
            <p:ph type="title"/>
          </p:nvPr>
        </p:nvSpPr>
        <p:spPr>
          <a:xfrm>
            <a:off x="453900" y="1028200"/>
            <a:ext cx="833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</a:t>
            </a:r>
            <a:br>
              <a:rPr lang="ru"/>
            </a:br>
            <a:r>
              <a:rPr lang="ru"/>
              <a:t>Метод неопределенных коэффициентов </a:t>
            </a:r>
            <a:endParaRPr/>
          </a:p>
        </p:txBody>
      </p:sp>
      <p:pic>
        <p:nvPicPr>
          <p:cNvPr id="689" name="Google Shape;689;p76"/>
          <p:cNvPicPr preferRelativeResize="0"/>
          <p:nvPr/>
        </p:nvPicPr>
        <p:blipFill rotWithShape="1">
          <a:blip r:embed="rId4">
            <a:alphaModFix/>
          </a:blip>
          <a:srcRect b="0" l="0" r="0" t="22522"/>
          <a:stretch/>
        </p:blipFill>
        <p:spPr>
          <a:xfrm>
            <a:off x="333075" y="2044897"/>
            <a:ext cx="6467350" cy="26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6"/>
          <p:cNvSpPr/>
          <p:nvPr/>
        </p:nvSpPr>
        <p:spPr>
          <a:xfrm>
            <a:off x="6576013" y="2151025"/>
            <a:ext cx="2295900" cy="160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Дробь правильная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(старшая степень выражения </a:t>
            </a:r>
            <a:b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знаменателе выше степени выражения </a:t>
            </a:r>
            <a:b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числителе) </a:t>
            </a:r>
            <a:b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1" name="Google Shape;691;p76"/>
          <p:cNvPicPr preferRelativeResize="0"/>
          <p:nvPr/>
        </p:nvPicPr>
        <p:blipFill rotWithShape="1">
          <a:blip r:embed="rId5">
            <a:alphaModFix/>
          </a:blip>
          <a:srcRect b="19041" l="7461" r="7461" t="0"/>
          <a:stretch/>
        </p:blipFill>
        <p:spPr>
          <a:xfrm>
            <a:off x="1057250" y="3867150"/>
            <a:ext cx="1085875" cy="2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6"/>
          <p:cNvPicPr preferRelativeResize="0"/>
          <p:nvPr/>
        </p:nvPicPr>
        <p:blipFill rotWithShape="1">
          <a:blip r:embed="rId6">
            <a:alphaModFix/>
          </a:blip>
          <a:srcRect b="19041" l="8033" r="8024" t="0"/>
          <a:stretch/>
        </p:blipFill>
        <p:spPr>
          <a:xfrm>
            <a:off x="2592025" y="3877100"/>
            <a:ext cx="1085900" cy="2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6"/>
          <p:cNvPicPr preferRelativeResize="0"/>
          <p:nvPr/>
        </p:nvPicPr>
        <p:blipFill rotWithShape="1">
          <a:blip r:embed="rId7">
            <a:alphaModFix/>
          </a:blip>
          <a:srcRect b="28073" l="7461" r="7461" t="0"/>
          <a:stretch/>
        </p:blipFill>
        <p:spPr>
          <a:xfrm>
            <a:off x="4029062" y="3894638"/>
            <a:ext cx="1085875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 rotWithShape="1">
          <a:blip r:embed="rId8">
            <a:alphaModFix/>
          </a:blip>
          <a:srcRect b="18066" l="14095" r="14095" t="0"/>
          <a:stretch/>
        </p:blipFill>
        <p:spPr>
          <a:xfrm>
            <a:off x="5321775" y="3877100"/>
            <a:ext cx="1126650" cy="2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6"/>
          <p:cNvPicPr preferRelativeResize="0"/>
          <p:nvPr/>
        </p:nvPicPr>
        <p:blipFill rotWithShape="1">
          <a:blip r:embed="rId9">
            <a:alphaModFix/>
          </a:blip>
          <a:srcRect b="-10" l="28477" r="61705" t="0"/>
          <a:stretch/>
        </p:blipFill>
        <p:spPr>
          <a:xfrm>
            <a:off x="3773176" y="2065250"/>
            <a:ext cx="121050" cy="2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6"/>
          <p:cNvPicPr preferRelativeResize="0"/>
          <p:nvPr/>
        </p:nvPicPr>
        <p:blipFill rotWithShape="1">
          <a:blip r:embed="rId9">
            <a:alphaModFix/>
          </a:blip>
          <a:srcRect b="-10" l="56835" r="28472" t="0"/>
          <a:stretch/>
        </p:blipFill>
        <p:spPr>
          <a:xfrm>
            <a:off x="4362277" y="2065250"/>
            <a:ext cx="181150" cy="2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7"/>
          <p:cNvSpPr txBox="1"/>
          <p:nvPr>
            <p:ph type="title"/>
          </p:nvPr>
        </p:nvSpPr>
        <p:spPr>
          <a:xfrm>
            <a:off x="453900" y="1028200"/>
            <a:ext cx="833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Неопределенные интегралы. </a:t>
            </a:r>
            <a:br>
              <a:rPr lang="ru"/>
            </a:br>
            <a:r>
              <a:rPr lang="ru"/>
              <a:t>Метод неопределенных коэффициентов </a:t>
            </a:r>
            <a:endParaRPr/>
          </a:p>
        </p:txBody>
      </p:sp>
      <p:pic>
        <p:nvPicPr>
          <p:cNvPr id="710" name="Google Shape;710;p77"/>
          <p:cNvPicPr preferRelativeResize="0"/>
          <p:nvPr/>
        </p:nvPicPr>
        <p:blipFill rotWithShape="1">
          <a:blip r:embed="rId4">
            <a:alphaModFix/>
          </a:blip>
          <a:srcRect b="0" l="0" r="0" t="21433"/>
          <a:stretch/>
        </p:blipFill>
        <p:spPr>
          <a:xfrm>
            <a:off x="1218087" y="2008100"/>
            <a:ext cx="6807725" cy="29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8"/>
          <p:cNvSpPr txBox="1"/>
          <p:nvPr>
            <p:ph type="title"/>
          </p:nvPr>
        </p:nvSpPr>
        <p:spPr>
          <a:xfrm>
            <a:off x="453900" y="1028200"/>
            <a:ext cx="83361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900"/>
              <a:t>Неопределенные интегралы. Универсальная тригонометрическая подстановка </a:t>
            </a:r>
            <a:endParaRPr sz="2900"/>
          </a:p>
        </p:txBody>
      </p:sp>
      <p:pic>
        <p:nvPicPr>
          <p:cNvPr id="724" name="Google Shape;72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910" y="2190804"/>
            <a:ext cx="760121" cy="298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26" name="Google Shape;726;p78"/>
          <p:cNvPicPr preferRelativeResize="0"/>
          <p:nvPr/>
        </p:nvPicPr>
        <p:blipFill rotWithShape="1">
          <a:blip r:embed="rId5">
            <a:alphaModFix/>
          </a:blip>
          <a:srcRect b="0" l="0" r="0" t="23611"/>
          <a:stretch/>
        </p:blipFill>
        <p:spPr>
          <a:xfrm>
            <a:off x="1412366" y="1978200"/>
            <a:ext cx="6319269" cy="29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325" y="1978212"/>
            <a:ext cx="1506900" cy="5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9"/>
          <p:cNvSpPr txBox="1"/>
          <p:nvPr>
            <p:ph type="title"/>
          </p:nvPr>
        </p:nvSpPr>
        <p:spPr>
          <a:xfrm>
            <a:off x="453900" y="1028200"/>
            <a:ext cx="83361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900"/>
              <a:t>Неопределенные интегралы. Универсальная тригонометрическая подстановка </a:t>
            </a:r>
            <a:endParaRPr sz="2900"/>
          </a:p>
        </p:txBody>
      </p:sp>
      <p:pic>
        <p:nvPicPr>
          <p:cNvPr id="740" name="Google Shape;740;p79"/>
          <p:cNvPicPr preferRelativeResize="0"/>
          <p:nvPr/>
        </p:nvPicPr>
        <p:blipFill rotWithShape="1">
          <a:blip r:embed="rId4">
            <a:alphaModFix/>
          </a:blip>
          <a:srcRect b="0" l="0" r="0" t="26199"/>
          <a:stretch/>
        </p:blipFill>
        <p:spPr>
          <a:xfrm>
            <a:off x="1381275" y="2131426"/>
            <a:ext cx="6464574" cy="26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325" y="2151025"/>
            <a:ext cx="1506900" cy="5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0"/>
          <p:cNvSpPr txBox="1"/>
          <p:nvPr>
            <p:ph type="title"/>
          </p:nvPr>
        </p:nvSpPr>
        <p:spPr>
          <a:xfrm>
            <a:off x="453900" y="1028200"/>
            <a:ext cx="83361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900"/>
              <a:t>Неопределенные интегралы. Универсальная тригонометрическая подстановка </a:t>
            </a:r>
            <a:endParaRPr sz="2900"/>
          </a:p>
        </p:txBody>
      </p:sp>
      <p:pic>
        <p:nvPicPr>
          <p:cNvPr id="755" name="Google Shape;755;p80"/>
          <p:cNvPicPr preferRelativeResize="0"/>
          <p:nvPr/>
        </p:nvPicPr>
        <p:blipFill rotWithShape="1">
          <a:blip r:embed="rId4">
            <a:alphaModFix/>
          </a:blip>
          <a:srcRect b="0" l="0" r="0" t="20076"/>
          <a:stretch/>
        </p:blipFill>
        <p:spPr>
          <a:xfrm>
            <a:off x="1593200" y="1989092"/>
            <a:ext cx="5957601" cy="30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1"/>
          <p:cNvPicPr preferRelativeResize="0"/>
          <p:nvPr/>
        </p:nvPicPr>
        <p:blipFill rotWithShape="1">
          <a:blip r:embed="rId4">
            <a:alphaModFix/>
          </a:blip>
          <a:srcRect b="88866" l="0" r="0" t="0"/>
          <a:stretch/>
        </p:blipFill>
        <p:spPr>
          <a:xfrm>
            <a:off x="176225" y="980728"/>
            <a:ext cx="8791575" cy="4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675" y="2252644"/>
            <a:ext cx="6768699" cy="9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675" y="3757244"/>
            <a:ext cx="6768699" cy="7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675" y="1429186"/>
            <a:ext cx="6768699" cy="7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1"/>
          <p:cNvPicPr preferRelativeResize="0"/>
          <p:nvPr/>
        </p:nvPicPr>
        <p:blipFill rotWithShape="1">
          <a:blip r:embed="rId4">
            <a:alphaModFix/>
          </a:blip>
          <a:srcRect b="27849" l="4496" r="90895" t="58453"/>
          <a:stretch/>
        </p:blipFill>
        <p:spPr>
          <a:xfrm>
            <a:off x="1264650" y="3251513"/>
            <a:ext cx="405174" cy="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1"/>
          <p:cNvPicPr preferRelativeResize="0"/>
          <p:nvPr/>
        </p:nvPicPr>
        <p:blipFill rotWithShape="1">
          <a:blip r:embed="rId4">
            <a:alphaModFix/>
          </a:blip>
          <a:srcRect b="2920" l="4496" r="87948" t="88339"/>
          <a:stretch/>
        </p:blipFill>
        <p:spPr>
          <a:xfrm>
            <a:off x="1264650" y="4664850"/>
            <a:ext cx="664175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2"/>
          <p:cNvSpPr txBox="1"/>
          <p:nvPr>
            <p:ph type="title"/>
          </p:nvPr>
        </p:nvSpPr>
        <p:spPr>
          <a:xfrm>
            <a:off x="453900" y="1028200"/>
            <a:ext cx="83361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900"/>
              <a:t>Найдем интеграл от рациональной дроби</a:t>
            </a:r>
            <a:endParaRPr sz="2900"/>
          </a:p>
        </p:txBody>
      </p:sp>
      <p:pic>
        <p:nvPicPr>
          <p:cNvPr id="787" name="Google Shape;787;p82"/>
          <p:cNvPicPr preferRelativeResize="0"/>
          <p:nvPr/>
        </p:nvPicPr>
        <p:blipFill rotWithShape="1">
          <a:blip r:embed="rId4">
            <a:alphaModFix/>
          </a:blip>
          <a:srcRect b="31981" l="12309" r="67061" t="48237"/>
          <a:stretch/>
        </p:blipFill>
        <p:spPr>
          <a:xfrm>
            <a:off x="1610721" y="2966050"/>
            <a:ext cx="827058" cy="6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675" y="1927349"/>
            <a:ext cx="6768699" cy="94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675" y="3660774"/>
            <a:ext cx="6768699" cy="5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2"/>
          <p:cNvPicPr preferRelativeResize="0"/>
          <p:nvPr/>
        </p:nvPicPr>
        <p:blipFill rotWithShape="1">
          <a:blip r:embed="rId4">
            <a:alphaModFix/>
          </a:blip>
          <a:srcRect b="0" l="12311" r="4445" t="85210"/>
          <a:stretch/>
        </p:blipFill>
        <p:spPr>
          <a:xfrm>
            <a:off x="1610725" y="4480475"/>
            <a:ext cx="3337375" cy="4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3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Определенные интегралы </a:t>
            </a:r>
            <a:endParaRPr/>
          </a:p>
        </p:txBody>
      </p:sp>
      <p:sp>
        <p:nvSpPr>
          <p:cNvPr id="804" name="Google Shape;804;p83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 Римана.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 Лебега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5" name="Google Shape;805;p83"/>
          <p:cNvPicPr preferRelativeResize="0"/>
          <p:nvPr/>
        </p:nvPicPr>
        <p:blipFill rotWithShape="1">
          <a:blip r:embed="rId4">
            <a:alphaModFix/>
          </a:blip>
          <a:srcRect b="49306" l="37040" r="14818" t="33857"/>
          <a:stretch/>
        </p:blipFill>
        <p:spPr>
          <a:xfrm>
            <a:off x="1238100" y="1975224"/>
            <a:ext cx="2541625" cy="6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3"/>
          <p:cNvPicPr preferRelativeResize="0"/>
          <p:nvPr/>
        </p:nvPicPr>
        <p:blipFill rotWithShape="1">
          <a:blip r:embed="rId4">
            <a:alphaModFix/>
          </a:blip>
          <a:srcRect b="4941" l="28634" r="6286" t="78222"/>
          <a:stretch/>
        </p:blipFill>
        <p:spPr>
          <a:xfrm>
            <a:off x="1274100" y="3061458"/>
            <a:ext cx="3435700" cy="6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Inna\Desktop\Geekbrains\ВМА-2\Урок-11\2.jpg" id="297" name="Google Shape;2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303498"/>
            <a:ext cx="5454606" cy="426934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4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Определенные интегралы </a:t>
            </a:r>
            <a:endParaRPr/>
          </a:p>
        </p:txBody>
      </p:sp>
      <p:sp>
        <p:nvSpPr>
          <p:cNvPr id="820" name="Google Shape;820;p84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 Римана.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 Лебега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1" name="Google Shape;821;p84"/>
          <p:cNvPicPr preferRelativeResize="0"/>
          <p:nvPr/>
        </p:nvPicPr>
        <p:blipFill rotWithShape="1">
          <a:blip r:embed="rId4">
            <a:alphaModFix/>
          </a:blip>
          <a:srcRect b="49306" l="37040" r="14818" t="33857"/>
          <a:stretch/>
        </p:blipFill>
        <p:spPr>
          <a:xfrm>
            <a:off x="1238100" y="1975224"/>
            <a:ext cx="2541625" cy="6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4"/>
          <p:cNvPicPr preferRelativeResize="0"/>
          <p:nvPr/>
        </p:nvPicPr>
        <p:blipFill rotWithShape="1">
          <a:blip r:embed="rId4">
            <a:alphaModFix/>
          </a:blip>
          <a:srcRect b="4941" l="28634" r="6286" t="78222"/>
          <a:stretch/>
        </p:blipFill>
        <p:spPr>
          <a:xfrm>
            <a:off x="1274100" y="3061458"/>
            <a:ext cx="3435700" cy="6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4"/>
          <p:cNvSpPr/>
          <p:nvPr/>
        </p:nvSpPr>
        <p:spPr>
          <a:xfrm>
            <a:off x="5093275" y="1480000"/>
            <a:ext cx="3777300" cy="3402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Для интеграла Римана функция должна быть непрерывна и дифференцируема во всех точках заданного отрезка  [a,b] . Для интеграла Лебега таких ограничений нет.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Т.е. интеграл Лебега совпадает с интегралом Римана там, где интеграл Римана существует. При этом интеграл Лебега можно брать и от не дифференцируемых в точке функций. Например, от функции Дирихле.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4" name="Google Shape;824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5"/>
          <p:cNvSpPr/>
          <p:nvPr/>
        </p:nvSpPr>
        <p:spPr>
          <a:xfrm>
            <a:off x="3116899" y="2585342"/>
            <a:ext cx="269700" cy="4077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5"/>
          <p:cNvSpPr/>
          <p:nvPr/>
        </p:nvSpPr>
        <p:spPr>
          <a:xfrm>
            <a:off x="3386623" y="2513859"/>
            <a:ext cx="269700" cy="4791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5"/>
          <p:cNvSpPr/>
          <p:nvPr/>
        </p:nvSpPr>
        <p:spPr>
          <a:xfrm>
            <a:off x="3656346" y="2377208"/>
            <a:ext cx="269700" cy="6159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5"/>
          <p:cNvSpPr/>
          <p:nvPr/>
        </p:nvSpPr>
        <p:spPr>
          <a:xfrm>
            <a:off x="3926105" y="2170579"/>
            <a:ext cx="269700" cy="8226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5"/>
          <p:cNvSpPr/>
          <p:nvPr/>
        </p:nvSpPr>
        <p:spPr>
          <a:xfrm>
            <a:off x="4195792" y="1903961"/>
            <a:ext cx="269700" cy="10893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5"/>
          <p:cNvSpPr/>
          <p:nvPr/>
        </p:nvSpPr>
        <p:spPr>
          <a:xfrm>
            <a:off x="4465586" y="1801898"/>
            <a:ext cx="269700" cy="11913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5"/>
          <p:cNvSpPr/>
          <p:nvPr/>
        </p:nvSpPr>
        <p:spPr>
          <a:xfrm>
            <a:off x="4735380" y="1770652"/>
            <a:ext cx="269700" cy="12225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5005174" y="1770652"/>
            <a:ext cx="269700" cy="12225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5"/>
          <p:cNvSpPr/>
          <p:nvPr/>
        </p:nvSpPr>
        <p:spPr>
          <a:xfrm>
            <a:off x="5274968" y="1830641"/>
            <a:ext cx="269700" cy="11625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5"/>
          <p:cNvSpPr/>
          <p:nvPr/>
        </p:nvSpPr>
        <p:spPr>
          <a:xfrm>
            <a:off x="5544762" y="2307230"/>
            <a:ext cx="269700" cy="6858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5"/>
          <p:cNvSpPr/>
          <p:nvPr/>
        </p:nvSpPr>
        <p:spPr>
          <a:xfrm>
            <a:off x="5814556" y="2433873"/>
            <a:ext cx="269700" cy="5595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6084350" y="2570506"/>
            <a:ext cx="269700" cy="4230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5"/>
          <p:cNvSpPr/>
          <p:nvPr/>
        </p:nvSpPr>
        <p:spPr>
          <a:xfrm>
            <a:off x="6354144" y="2514034"/>
            <a:ext cx="269700" cy="4791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85"/>
          <p:cNvSpPr/>
          <p:nvPr/>
        </p:nvSpPr>
        <p:spPr>
          <a:xfrm>
            <a:off x="6623938" y="2033946"/>
            <a:ext cx="269700" cy="9594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5"/>
          <p:cNvSpPr/>
          <p:nvPr/>
        </p:nvSpPr>
        <p:spPr>
          <a:xfrm>
            <a:off x="6893732" y="2050601"/>
            <a:ext cx="269700" cy="9429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5"/>
          <p:cNvSpPr/>
          <p:nvPr/>
        </p:nvSpPr>
        <p:spPr>
          <a:xfrm>
            <a:off x="7163526" y="2585727"/>
            <a:ext cx="269700" cy="407700"/>
          </a:xfrm>
          <a:prstGeom prst="rect">
            <a:avLst/>
          </a:prstGeom>
          <a:solidFill>
            <a:srgbClr val="B5A6FF"/>
          </a:solidFill>
          <a:ln cap="flat" cmpd="sng" w="952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5"/>
          <p:cNvSpPr/>
          <p:nvPr/>
        </p:nvSpPr>
        <p:spPr>
          <a:xfrm>
            <a:off x="3116899" y="4349097"/>
            <a:ext cx="407100" cy="4077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5"/>
          <p:cNvSpPr/>
          <p:nvPr/>
        </p:nvSpPr>
        <p:spPr>
          <a:xfrm>
            <a:off x="5606221" y="3797299"/>
            <a:ext cx="65400" cy="959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5"/>
          <p:cNvSpPr/>
          <p:nvPr/>
        </p:nvSpPr>
        <p:spPr>
          <a:xfrm>
            <a:off x="3518890" y="4214283"/>
            <a:ext cx="225000" cy="542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5"/>
          <p:cNvSpPr/>
          <p:nvPr/>
        </p:nvSpPr>
        <p:spPr>
          <a:xfrm>
            <a:off x="3743940" y="4070897"/>
            <a:ext cx="181800" cy="6858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5"/>
          <p:cNvSpPr/>
          <p:nvPr/>
        </p:nvSpPr>
        <p:spPr>
          <a:xfrm>
            <a:off x="3925954" y="3934334"/>
            <a:ext cx="138900" cy="8226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5"/>
          <p:cNvSpPr/>
          <p:nvPr/>
        </p:nvSpPr>
        <p:spPr>
          <a:xfrm>
            <a:off x="4064878" y="3814041"/>
            <a:ext cx="121800" cy="9429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5"/>
          <p:cNvSpPr/>
          <p:nvPr/>
        </p:nvSpPr>
        <p:spPr>
          <a:xfrm>
            <a:off x="4186641" y="3667716"/>
            <a:ext cx="1419600" cy="10893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5"/>
          <p:cNvSpPr/>
          <p:nvPr/>
        </p:nvSpPr>
        <p:spPr>
          <a:xfrm>
            <a:off x="5671720" y="3934230"/>
            <a:ext cx="50100" cy="8226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5"/>
          <p:cNvSpPr/>
          <p:nvPr/>
        </p:nvSpPr>
        <p:spPr>
          <a:xfrm>
            <a:off x="5721685" y="4070985"/>
            <a:ext cx="84600" cy="6858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5"/>
          <p:cNvSpPr/>
          <p:nvPr/>
        </p:nvSpPr>
        <p:spPr>
          <a:xfrm>
            <a:off x="5806289" y="4214423"/>
            <a:ext cx="270000" cy="542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5"/>
          <p:cNvSpPr/>
          <p:nvPr/>
        </p:nvSpPr>
        <p:spPr>
          <a:xfrm>
            <a:off x="6076265" y="4349114"/>
            <a:ext cx="336300" cy="4077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5"/>
          <p:cNvSpPr/>
          <p:nvPr/>
        </p:nvSpPr>
        <p:spPr>
          <a:xfrm>
            <a:off x="6412791" y="4214336"/>
            <a:ext cx="84600" cy="542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5"/>
          <p:cNvSpPr/>
          <p:nvPr/>
        </p:nvSpPr>
        <p:spPr>
          <a:xfrm>
            <a:off x="6497395" y="4070985"/>
            <a:ext cx="50100" cy="6858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5"/>
          <p:cNvSpPr/>
          <p:nvPr/>
        </p:nvSpPr>
        <p:spPr>
          <a:xfrm>
            <a:off x="6547359" y="3934334"/>
            <a:ext cx="50100" cy="8226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5"/>
          <p:cNvSpPr/>
          <p:nvPr/>
        </p:nvSpPr>
        <p:spPr>
          <a:xfrm>
            <a:off x="6597324" y="3814041"/>
            <a:ext cx="65400" cy="9429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5"/>
          <p:cNvSpPr/>
          <p:nvPr/>
        </p:nvSpPr>
        <p:spPr>
          <a:xfrm>
            <a:off x="6662823" y="3667716"/>
            <a:ext cx="65400" cy="10893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5"/>
          <p:cNvSpPr/>
          <p:nvPr/>
        </p:nvSpPr>
        <p:spPr>
          <a:xfrm>
            <a:off x="6728323" y="3537749"/>
            <a:ext cx="270000" cy="12192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5"/>
          <p:cNvSpPr/>
          <p:nvPr/>
        </p:nvSpPr>
        <p:spPr>
          <a:xfrm>
            <a:off x="6998299" y="3667804"/>
            <a:ext cx="96900" cy="10893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5"/>
          <p:cNvSpPr/>
          <p:nvPr/>
        </p:nvSpPr>
        <p:spPr>
          <a:xfrm>
            <a:off x="7094633" y="3812432"/>
            <a:ext cx="50100" cy="944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5"/>
          <p:cNvSpPr/>
          <p:nvPr/>
        </p:nvSpPr>
        <p:spPr>
          <a:xfrm>
            <a:off x="7144607" y="3943327"/>
            <a:ext cx="65400" cy="8136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85"/>
          <p:cNvSpPr/>
          <p:nvPr/>
        </p:nvSpPr>
        <p:spPr>
          <a:xfrm>
            <a:off x="7211357" y="4081972"/>
            <a:ext cx="47100" cy="6747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5"/>
          <p:cNvSpPr/>
          <p:nvPr/>
        </p:nvSpPr>
        <p:spPr>
          <a:xfrm>
            <a:off x="7259634" y="4214266"/>
            <a:ext cx="84600" cy="5424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5"/>
          <p:cNvSpPr/>
          <p:nvPr/>
        </p:nvSpPr>
        <p:spPr>
          <a:xfrm>
            <a:off x="7345479" y="4349044"/>
            <a:ext cx="96900" cy="407700"/>
          </a:xfrm>
          <a:prstGeom prst="rect">
            <a:avLst/>
          </a:prstGeom>
          <a:solidFill>
            <a:srgbClr val="F79646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85"/>
          <p:cNvCxnSpPr/>
          <p:nvPr/>
        </p:nvCxnSpPr>
        <p:spPr>
          <a:xfrm rot="10800000">
            <a:off x="3116899" y="3280767"/>
            <a:ext cx="0" cy="14847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85"/>
          <p:cNvCxnSpPr/>
          <p:nvPr/>
        </p:nvCxnSpPr>
        <p:spPr>
          <a:xfrm>
            <a:off x="3123932" y="4756844"/>
            <a:ext cx="48507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p85"/>
          <p:cNvSpPr/>
          <p:nvPr/>
        </p:nvSpPr>
        <p:spPr>
          <a:xfrm>
            <a:off x="3122743" y="3409732"/>
            <a:ext cx="4313322" cy="944555"/>
          </a:xfrm>
          <a:custGeom>
            <a:rect b="b" l="l" r="r" t="t"/>
            <a:pathLst>
              <a:path extrusionOk="0" h="53990" w="246546">
                <a:moveTo>
                  <a:pt x="0" y="53990"/>
                </a:moveTo>
                <a:cubicBezTo>
                  <a:pt x="2572" y="53260"/>
                  <a:pt x="10288" y="51609"/>
                  <a:pt x="15431" y="49609"/>
                </a:cubicBezTo>
                <a:cubicBezTo>
                  <a:pt x="20575" y="47609"/>
                  <a:pt x="25781" y="45196"/>
                  <a:pt x="30861" y="41989"/>
                </a:cubicBezTo>
                <a:cubicBezTo>
                  <a:pt x="35941" y="38782"/>
                  <a:pt x="40799" y="34877"/>
                  <a:pt x="45911" y="30368"/>
                </a:cubicBezTo>
                <a:cubicBezTo>
                  <a:pt x="51023" y="25860"/>
                  <a:pt x="56389" y="18462"/>
                  <a:pt x="61532" y="14938"/>
                </a:cubicBezTo>
                <a:cubicBezTo>
                  <a:pt x="66676" y="11414"/>
                  <a:pt x="71629" y="10461"/>
                  <a:pt x="76772" y="9223"/>
                </a:cubicBezTo>
                <a:cubicBezTo>
                  <a:pt x="81916" y="7985"/>
                  <a:pt x="84678" y="7857"/>
                  <a:pt x="92393" y="7508"/>
                </a:cubicBezTo>
                <a:cubicBezTo>
                  <a:pt x="100108" y="7159"/>
                  <a:pt x="115284" y="6587"/>
                  <a:pt x="123063" y="7127"/>
                </a:cubicBezTo>
                <a:cubicBezTo>
                  <a:pt x="130842" y="7667"/>
                  <a:pt x="133953" y="5604"/>
                  <a:pt x="139065" y="10747"/>
                </a:cubicBezTo>
                <a:cubicBezTo>
                  <a:pt x="144177" y="15891"/>
                  <a:pt x="148686" y="32210"/>
                  <a:pt x="153734" y="37988"/>
                </a:cubicBezTo>
                <a:cubicBezTo>
                  <a:pt x="158782" y="43767"/>
                  <a:pt x="165697" y="42948"/>
                  <a:pt x="169355" y="45418"/>
                </a:cubicBezTo>
                <a:cubicBezTo>
                  <a:pt x="173013" y="47888"/>
                  <a:pt x="173007" y="52181"/>
                  <a:pt x="175680" y="52809"/>
                </a:cubicBezTo>
                <a:cubicBezTo>
                  <a:pt x="178353" y="53438"/>
                  <a:pt x="181306" y="54199"/>
                  <a:pt x="185395" y="49189"/>
                </a:cubicBezTo>
                <a:cubicBezTo>
                  <a:pt x="189484" y="44179"/>
                  <a:pt x="196597" y="30305"/>
                  <a:pt x="200216" y="22748"/>
                </a:cubicBezTo>
                <a:cubicBezTo>
                  <a:pt x="203836" y="15192"/>
                  <a:pt x="203899" y="7349"/>
                  <a:pt x="207112" y="3850"/>
                </a:cubicBezTo>
                <a:cubicBezTo>
                  <a:pt x="210325" y="351"/>
                  <a:pt x="215463" y="-1642"/>
                  <a:pt x="219495" y="1755"/>
                </a:cubicBezTo>
                <a:cubicBezTo>
                  <a:pt x="223527" y="5152"/>
                  <a:pt x="226798" y="15535"/>
                  <a:pt x="231306" y="24234"/>
                </a:cubicBezTo>
                <a:cubicBezTo>
                  <a:pt x="235815" y="32934"/>
                  <a:pt x="244006" y="48999"/>
                  <a:pt x="246546" y="53952"/>
                </a:cubicBezTo>
              </a:path>
            </a:pathLst>
          </a:cu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78" name="Google Shape;878;p85"/>
          <p:cNvCxnSpPr/>
          <p:nvPr/>
        </p:nvCxnSpPr>
        <p:spPr>
          <a:xfrm>
            <a:off x="3116899" y="3527742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85"/>
          <p:cNvCxnSpPr/>
          <p:nvPr/>
        </p:nvCxnSpPr>
        <p:spPr>
          <a:xfrm>
            <a:off x="3116899" y="3661052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85"/>
          <p:cNvCxnSpPr/>
          <p:nvPr/>
        </p:nvCxnSpPr>
        <p:spPr>
          <a:xfrm>
            <a:off x="3116899" y="3807694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85"/>
          <p:cNvCxnSpPr/>
          <p:nvPr/>
        </p:nvCxnSpPr>
        <p:spPr>
          <a:xfrm>
            <a:off x="3116899" y="3941004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85"/>
          <p:cNvCxnSpPr/>
          <p:nvPr/>
        </p:nvCxnSpPr>
        <p:spPr>
          <a:xfrm>
            <a:off x="3116899" y="4084296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85"/>
          <p:cNvCxnSpPr/>
          <p:nvPr/>
        </p:nvCxnSpPr>
        <p:spPr>
          <a:xfrm>
            <a:off x="3116899" y="4210932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85"/>
          <p:cNvCxnSpPr/>
          <p:nvPr/>
        </p:nvCxnSpPr>
        <p:spPr>
          <a:xfrm>
            <a:off x="3116899" y="4347557"/>
            <a:ext cx="43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85"/>
          <p:cNvCxnSpPr/>
          <p:nvPr/>
        </p:nvCxnSpPr>
        <p:spPr>
          <a:xfrm rot="10800000">
            <a:off x="3116899" y="1516996"/>
            <a:ext cx="0" cy="14844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6" name="Google Shape;886;p85"/>
          <p:cNvCxnSpPr/>
          <p:nvPr/>
        </p:nvCxnSpPr>
        <p:spPr>
          <a:xfrm>
            <a:off x="3123932" y="2993089"/>
            <a:ext cx="48507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85"/>
          <p:cNvSpPr/>
          <p:nvPr/>
        </p:nvSpPr>
        <p:spPr>
          <a:xfrm>
            <a:off x="3122743" y="1645977"/>
            <a:ext cx="4313322" cy="944555"/>
          </a:xfrm>
          <a:custGeom>
            <a:rect b="b" l="l" r="r" t="t"/>
            <a:pathLst>
              <a:path extrusionOk="0" h="53990" w="246546">
                <a:moveTo>
                  <a:pt x="0" y="53990"/>
                </a:moveTo>
                <a:cubicBezTo>
                  <a:pt x="2572" y="53260"/>
                  <a:pt x="10288" y="51609"/>
                  <a:pt x="15431" y="49609"/>
                </a:cubicBezTo>
                <a:cubicBezTo>
                  <a:pt x="20575" y="47609"/>
                  <a:pt x="25781" y="45196"/>
                  <a:pt x="30861" y="41989"/>
                </a:cubicBezTo>
                <a:cubicBezTo>
                  <a:pt x="35941" y="38782"/>
                  <a:pt x="40799" y="34877"/>
                  <a:pt x="45911" y="30368"/>
                </a:cubicBezTo>
                <a:cubicBezTo>
                  <a:pt x="51023" y="25860"/>
                  <a:pt x="56389" y="18462"/>
                  <a:pt x="61532" y="14938"/>
                </a:cubicBezTo>
                <a:cubicBezTo>
                  <a:pt x="66676" y="11414"/>
                  <a:pt x="71629" y="10461"/>
                  <a:pt x="76772" y="9223"/>
                </a:cubicBezTo>
                <a:cubicBezTo>
                  <a:pt x="81916" y="7985"/>
                  <a:pt x="84678" y="7857"/>
                  <a:pt x="92393" y="7508"/>
                </a:cubicBezTo>
                <a:cubicBezTo>
                  <a:pt x="100108" y="7159"/>
                  <a:pt x="115284" y="6587"/>
                  <a:pt x="123063" y="7127"/>
                </a:cubicBezTo>
                <a:cubicBezTo>
                  <a:pt x="130842" y="7667"/>
                  <a:pt x="133953" y="5604"/>
                  <a:pt x="139065" y="10747"/>
                </a:cubicBezTo>
                <a:cubicBezTo>
                  <a:pt x="144177" y="15891"/>
                  <a:pt x="148686" y="32210"/>
                  <a:pt x="153734" y="37988"/>
                </a:cubicBezTo>
                <a:cubicBezTo>
                  <a:pt x="158782" y="43767"/>
                  <a:pt x="165697" y="42948"/>
                  <a:pt x="169355" y="45418"/>
                </a:cubicBezTo>
                <a:cubicBezTo>
                  <a:pt x="173013" y="47888"/>
                  <a:pt x="173007" y="52181"/>
                  <a:pt x="175680" y="52809"/>
                </a:cubicBezTo>
                <a:cubicBezTo>
                  <a:pt x="178353" y="53438"/>
                  <a:pt x="181306" y="54199"/>
                  <a:pt x="185395" y="49189"/>
                </a:cubicBezTo>
                <a:cubicBezTo>
                  <a:pt x="189484" y="44179"/>
                  <a:pt x="196597" y="30305"/>
                  <a:pt x="200216" y="22748"/>
                </a:cubicBezTo>
                <a:cubicBezTo>
                  <a:pt x="203836" y="15192"/>
                  <a:pt x="203899" y="7349"/>
                  <a:pt x="207112" y="3850"/>
                </a:cubicBezTo>
                <a:cubicBezTo>
                  <a:pt x="210325" y="351"/>
                  <a:pt x="215463" y="-1642"/>
                  <a:pt x="219495" y="1755"/>
                </a:cubicBezTo>
                <a:cubicBezTo>
                  <a:pt x="223527" y="5152"/>
                  <a:pt x="226798" y="15535"/>
                  <a:pt x="231306" y="24234"/>
                </a:cubicBezTo>
                <a:cubicBezTo>
                  <a:pt x="235815" y="32934"/>
                  <a:pt x="244006" y="48999"/>
                  <a:pt x="246546" y="53952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8" name="Google Shape;888;p85"/>
          <p:cNvSpPr/>
          <p:nvPr/>
        </p:nvSpPr>
        <p:spPr>
          <a:xfrm>
            <a:off x="638325" y="1801758"/>
            <a:ext cx="1348200" cy="1186200"/>
          </a:xfrm>
          <a:prstGeom prst="roundRect">
            <a:avLst>
              <a:gd fmla="val 16667" name="adj"/>
            </a:avLst>
          </a:prstGeom>
          <a:solidFill>
            <a:srgbClr val="B5A6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Интегрирование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Риману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9" name="Google Shape;889;p85"/>
          <p:cNvSpPr/>
          <p:nvPr/>
        </p:nvSpPr>
        <p:spPr>
          <a:xfrm>
            <a:off x="641331" y="3532496"/>
            <a:ext cx="1348200" cy="1186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Интегрирование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Лебегу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0" name="Google Shape;890;p8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Определенные интегралы </a:t>
            </a:r>
            <a:endParaRPr/>
          </a:p>
        </p:txBody>
      </p:sp>
      <p:sp>
        <p:nvSpPr>
          <p:cNvPr id="891" name="Google Shape;891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Статьи по интегралам Лебега</a:t>
            </a:r>
            <a:endParaRPr/>
          </a:p>
        </p:txBody>
      </p:sp>
      <p:sp>
        <p:nvSpPr>
          <p:cNvPr id="904" name="Google Shape;904;p86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Интеграл Лебега: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mathworld.wolfram.com/LebesgueIntegral.html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Мера Лебега: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mathworld</a:t>
            </a: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.wolfram.com/Measure.html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Пример вычисления интеграла Лебега: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demonstrations.wolfram.com/LebesgueIntegration/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5" name="Google Shape;905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Определенные интегралы </a:t>
            </a:r>
            <a:endParaRPr/>
          </a:p>
        </p:txBody>
      </p:sp>
      <p:pic>
        <p:nvPicPr>
          <p:cNvPr id="918" name="Google Shape;918;p87"/>
          <p:cNvPicPr preferRelativeResize="0"/>
          <p:nvPr/>
        </p:nvPicPr>
        <p:blipFill rotWithShape="1">
          <a:blip r:embed="rId4">
            <a:alphaModFix/>
          </a:blip>
          <a:srcRect b="8" l="11441" r="0" t="15943"/>
          <a:stretch/>
        </p:blipFill>
        <p:spPr>
          <a:xfrm>
            <a:off x="2035412" y="1897600"/>
            <a:ext cx="5073174" cy="26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508" y="1170000"/>
            <a:ext cx="2352984" cy="87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88"/>
          <p:cNvGrpSpPr/>
          <p:nvPr/>
        </p:nvGrpSpPr>
        <p:grpSpPr>
          <a:xfrm>
            <a:off x="2464750" y="2472499"/>
            <a:ext cx="4078299" cy="2405519"/>
            <a:chOff x="778682" y="1538648"/>
            <a:chExt cx="5533648" cy="3263933"/>
          </a:xfrm>
        </p:grpSpPr>
        <p:sp>
          <p:nvSpPr>
            <p:cNvPr id="933" name="Google Shape;933;p88"/>
            <p:cNvSpPr/>
            <p:nvPr/>
          </p:nvSpPr>
          <p:spPr>
            <a:xfrm>
              <a:off x="1547075" y="1878575"/>
              <a:ext cx="3777250" cy="2340700"/>
            </a:xfrm>
            <a:custGeom>
              <a:rect b="b" l="l" r="r" t="t"/>
              <a:pathLst>
                <a:path extrusionOk="0" h="93628" w="151090">
                  <a:moveTo>
                    <a:pt x="0" y="93628"/>
                  </a:moveTo>
                  <a:lnTo>
                    <a:pt x="151090" y="0"/>
                  </a:lnTo>
                  <a:lnTo>
                    <a:pt x="151090" y="93226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</p:sp>
        <p:cxnSp>
          <p:nvCxnSpPr>
            <p:cNvPr id="934" name="Google Shape;934;p88"/>
            <p:cNvCxnSpPr/>
            <p:nvPr/>
          </p:nvCxnSpPr>
          <p:spPr>
            <a:xfrm rot="10800000">
              <a:off x="5319206" y="1888529"/>
              <a:ext cx="0" cy="23400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88"/>
            <p:cNvCxnSpPr/>
            <p:nvPr/>
          </p:nvCxnSpPr>
          <p:spPr>
            <a:xfrm rot="10800000">
              <a:off x="1538144" y="1538648"/>
              <a:ext cx="0" cy="31962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36" name="Google Shape;936;p88"/>
            <p:cNvCxnSpPr/>
            <p:nvPr/>
          </p:nvCxnSpPr>
          <p:spPr>
            <a:xfrm>
              <a:off x="1110630" y="4205557"/>
              <a:ext cx="52017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37" name="Google Shape;937;p88"/>
            <p:cNvCxnSpPr/>
            <p:nvPr/>
          </p:nvCxnSpPr>
          <p:spPr>
            <a:xfrm>
              <a:off x="1460631" y="3278209"/>
              <a:ext cx="1551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88"/>
            <p:cNvCxnSpPr/>
            <p:nvPr/>
          </p:nvCxnSpPr>
          <p:spPr>
            <a:xfrm>
              <a:off x="1460631" y="2801424"/>
              <a:ext cx="1551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88"/>
            <p:cNvCxnSpPr/>
            <p:nvPr/>
          </p:nvCxnSpPr>
          <p:spPr>
            <a:xfrm>
              <a:off x="1460631" y="3754985"/>
              <a:ext cx="1551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88"/>
            <p:cNvCxnSpPr/>
            <p:nvPr/>
          </p:nvCxnSpPr>
          <p:spPr>
            <a:xfrm>
              <a:off x="3807714" y="4111477"/>
              <a:ext cx="0" cy="188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88"/>
            <p:cNvCxnSpPr/>
            <p:nvPr/>
          </p:nvCxnSpPr>
          <p:spPr>
            <a:xfrm>
              <a:off x="5319201" y="4111477"/>
              <a:ext cx="0" cy="188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2" name="Google Shape;942;p88"/>
            <p:cNvSpPr txBox="1"/>
            <p:nvPr/>
          </p:nvSpPr>
          <p:spPr>
            <a:xfrm>
              <a:off x="1905960" y="4238581"/>
              <a:ext cx="7698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0.2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43" name="Google Shape;943;p88"/>
            <p:cNvSpPr txBox="1"/>
            <p:nvPr/>
          </p:nvSpPr>
          <p:spPr>
            <a:xfrm>
              <a:off x="778716" y="1667109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1.0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944" name="Google Shape;944;p88"/>
            <p:cNvCxnSpPr/>
            <p:nvPr/>
          </p:nvCxnSpPr>
          <p:spPr>
            <a:xfrm>
              <a:off x="2300574" y="4111477"/>
              <a:ext cx="0" cy="188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88"/>
            <p:cNvCxnSpPr/>
            <p:nvPr/>
          </p:nvCxnSpPr>
          <p:spPr>
            <a:xfrm>
              <a:off x="3043524" y="4111477"/>
              <a:ext cx="0" cy="188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88"/>
            <p:cNvCxnSpPr/>
            <p:nvPr/>
          </p:nvCxnSpPr>
          <p:spPr>
            <a:xfrm>
              <a:off x="4562464" y="4111477"/>
              <a:ext cx="0" cy="188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88"/>
            <p:cNvCxnSpPr/>
            <p:nvPr/>
          </p:nvCxnSpPr>
          <p:spPr>
            <a:xfrm>
              <a:off x="1460631" y="2350849"/>
              <a:ext cx="1551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88"/>
            <p:cNvCxnSpPr/>
            <p:nvPr/>
          </p:nvCxnSpPr>
          <p:spPr>
            <a:xfrm>
              <a:off x="1460631" y="1869824"/>
              <a:ext cx="1551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9" name="Google Shape;949;p88"/>
            <p:cNvSpPr txBox="1"/>
            <p:nvPr/>
          </p:nvSpPr>
          <p:spPr>
            <a:xfrm>
              <a:off x="2589975" y="4238581"/>
              <a:ext cx="9072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0.4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0" name="Google Shape;950;p88"/>
            <p:cNvSpPr txBox="1"/>
            <p:nvPr/>
          </p:nvSpPr>
          <p:spPr>
            <a:xfrm>
              <a:off x="3418100" y="4238581"/>
              <a:ext cx="7698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0.6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1" name="Google Shape;951;p88"/>
            <p:cNvSpPr txBox="1"/>
            <p:nvPr/>
          </p:nvSpPr>
          <p:spPr>
            <a:xfrm>
              <a:off x="4200699" y="4238581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0.8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2" name="Google Shape;952;p88"/>
            <p:cNvSpPr txBox="1"/>
            <p:nvPr/>
          </p:nvSpPr>
          <p:spPr>
            <a:xfrm>
              <a:off x="4926239" y="4238581"/>
              <a:ext cx="7698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1.0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3" name="Google Shape;953;p88"/>
            <p:cNvSpPr txBox="1"/>
            <p:nvPr/>
          </p:nvSpPr>
          <p:spPr>
            <a:xfrm>
              <a:off x="778716" y="2142143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0.8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4" name="Google Shape;954;p88"/>
            <p:cNvSpPr txBox="1"/>
            <p:nvPr/>
          </p:nvSpPr>
          <p:spPr>
            <a:xfrm>
              <a:off x="778716" y="2593670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0.6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5" name="Google Shape;955;p88"/>
            <p:cNvSpPr txBox="1"/>
            <p:nvPr/>
          </p:nvSpPr>
          <p:spPr>
            <a:xfrm>
              <a:off x="778716" y="3070434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0.4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56" name="Google Shape;956;p88"/>
            <p:cNvSpPr txBox="1"/>
            <p:nvPr/>
          </p:nvSpPr>
          <p:spPr>
            <a:xfrm>
              <a:off x="778682" y="3548419"/>
              <a:ext cx="7254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0.2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957" name="Google Shape;957;p88"/>
            <p:cNvCxnSpPr/>
            <p:nvPr/>
          </p:nvCxnSpPr>
          <p:spPr>
            <a:xfrm flipH="1" rot="10800000">
              <a:off x="1175375" y="1647425"/>
              <a:ext cx="4520700" cy="2802900"/>
            </a:xfrm>
            <a:prstGeom prst="straightConnector1">
              <a:avLst/>
            </a:prstGeom>
            <a:noFill/>
            <a:ln cap="flat" cmpd="sng" w="28575">
              <a:solidFill>
                <a:srgbClr val="684A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8" name="Google Shape;958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9"/>
          <p:cNvPicPr preferRelativeResize="0"/>
          <p:nvPr/>
        </p:nvPicPr>
        <p:blipFill rotWithShape="1">
          <a:blip r:embed="rId4">
            <a:alphaModFix/>
          </a:blip>
          <a:srcRect b="77776" l="0" r="0" t="0"/>
          <a:stretch/>
        </p:blipFill>
        <p:spPr>
          <a:xfrm>
            <a:off x="1040450" y="996750"/>
            <a:ext cx="7227324" cy="8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0"/>
          <p:cNvPicPr preferRelativeResize="0"/>
          <p:nvPr/>
        </p:nvPicPr>
        <p:blipFill rotWithShape="1">
          <a:blip r:embed="rId4">
            <a:alphaModFix/>
          </a:blip>
          <a:srcRect b="37895" l="0" r="0" t="0"/>
          <a:stretch/>
        </p:blipFill>
        <p:spPr>
          <a:xfrm>
            <a:off x="1040450" y="996750"/>
            <a:ext cx="7227324" cy="23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450" y="996750"/>
            <a:ext cx="7227324" cy="37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000" y="2951799"/>
            <a:ext cx="7050001" cy="118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2129" y="1587525"/>
            <a:ext cx="3053231" cy="104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64" y="996830"/>
            <a:ext cx="4695873" cy="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3"/>
          <p:cNvPicPr preferRelativeResize="0"/>
          <p:nvPr/>
        </p:nvPicPr>
        <p:blipFill rotWithShape="1">
          <a:blip r:embed="rId5">
            <a:alphaModFix/>
          </a:blip>
          <a:srcRect b="44812" l="11205" r="0" t="30431"/>
          <a:stretch/>
        </p:blipFill>
        <p:spPr>
          <a:xfrm>
            <a:off x="2610313" y="4392675"/>
            <a:ext cx="3923374" cy="4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p93"/>
          <p:cNvGrpSpPr/>
          <p:nvPr/>
        </p:nvGrpSpPr>
        <p:grpSpPr>
          <a:xfrm>
            <a:off x="2654339" y="1914965"/>
            <a:ext cx="3835387" cy="2316045"/>
            <a:chOff x="977567" y="1294005"/>
            <a:chExt cx="5421808" cy="3274025"/>
          </a:xfrm>
        </p:grpSpPr>
        <p:pic>
          <p:nvPicPr>
            <p:cNvPr id="1026" name="Google Shape;1026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5775" y="1294005"/>
              <a:ext cx="5133600" cy="3220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7" name="Google Shape;1027;p93"/>
            <p:cNvSpPr/>
            <p:nvPr/>
          </p:nvSpPr>
          <p:spPr>
            <a:xfrm>
              <a:off x="1736400" y="1419225"/>
              <a:ext cx="4257675" cy="2538850"/>
            </a:xfrm>
            <a:custGeom>
              <a:rect b="b" l="l" r="r" t="t"/>
              <a:pathLst>
                <a:path extrusionOk="0" h="101554" w="170307">
                  <a:moveTo>
                    <a:pt x="0" y="101537"/>
                  </a:moveTo>
                  <a:lnTo>
                    <a:pt x="14097" y="85535"/>
                  </a:lnTo>
                  <a:lnTo>
                    <a:pt x="30861" y="68771"/>
                  </a:lnTo>
                  <a:lnTo>
                    <a:pt x="41720" y="59627"/>
                  </a:lnTo>
                  <a:lnTo>
                    <a:pt x="52578" y="51054"/>
                  </a:lnTo>
                  <a:lnTo>
                    <a:pt x="66675" y="40767"/>
                  </a:lnTo>
                  <a:lnTo>
                    <a:pt x="79820" y="32766"/>
                  </a:lnTo>
                  <a:lnTo>
                    <a:pt x="92964" y="25527"/>
                  </a:lnTo>
                  <a:lnTo>
                    <a:pt x="110109" y="17717"/>
                  </a:lnTo>
                  <a:lnTo>
                    <a:pt x="126111" y="11621"/>
                  </a:lnTo>
                  <a:lnTo>
                    <a:pt x="153543" y="3048"/>
                  </a:lnTo>
                  <a:lnTo>
                    <a:pt x="170307" y="0"/>
                  </a:lnTo>
                  <a:lnTo>
                    <a:pt x="170038" y="101554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</p:sp>
        <p:cxnSp>
          <p:nvCxnSpPr>
            <p:cNvPr id="1028" name="Google Shape;1028;p93"/>
            <p:cNvCxnSpPr/>
            <p:nvPr/>
          </p:nvCxnSpPr>
          <p:spPr>
            <a:xfrm rot="10800000">
              <a:off x="1687700" y="1315925"/>
              <a:ext cx="0" cy="31545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29" name="Google Shape;1029;p93"/>
            <p:cNvCxnSpPr/>
            <p:nvPr/>
          </p:nvCxnSpPr>
          <p:spPr>
            <a:xfrm>
              <a:off x="1265775" y="3948050"/>
              <a:ext cx="51336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30" name="Google Shape;1030;p93"/>
            <p:cNvCxnSpPr/>
            <p:nvPr/>
          </p:nvCxnSpPr>
          <p:spPr>
            <a:xfrm>
              <a:off x="1611200" y="2454700"/>
              <a:ext cx="1530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93"/>
            <p:cNvCxnSpPr/>
            <p:nvPr/>
          </p:nvCxnSpPr>
          <p:spPr>
            <a:xfrm>
              <a:off x="1611200" y="1730800"/>
              <a:ext cx="1530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93"/>
            <p:cNvCxnSpPr/>
            <p:nvPr/>
          </p:nvCxnSpPr>
          <p:spPr>
            <a:xfrm>
              <a:off x="1611200" y="3211950"/>
              <a:ext cx="153000" cy="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93"/>
            <p:cNvCxnSpPr/>
            <p:nvPr/>
          </p:nvCxnSpPr>
          <p:spPr>
            <a:xfrm>
              <a:off x="2933700" y="3855200"/>
              <a:ext cx="0" cy="1857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93"/>
            <p:cNvCxnSpPr/>
            <p:nvPr/>
          </p:nvCxnSpPr>
          <p:spPr>
            <a:xfrm>
              <a:off x="4176700" y="3855200"/>
              <a:ext cx="0" cy="1857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93"/>
            <p:cNvCxnSpPr/>
            <p:nvPr/>
          </p:nvCxnSpPr>
          <p:spPr>
            <a:xfrm>
              <a:off x="5391125" y="3855200"/>
              <a:ext cx="0" cy="1857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36" name="Google Shape;1036;p93"/>
            <p:cNvSpPr txBox="1"/>
            <p:nvPr/>
          </p:nvSpPr>
          <p:spPr>
            <a:xfrm>
              <a:off x="2518887" y="3980630"/>
              <a:ext cx="8334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0.2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37" name="Google Shape;1037;p93"/>
            <p:cNvSpPr txBox="1"/>
            <p:nvPr/>
          </p:nvSpPr>
          <p:spPr>
            <a:xfrm>
              <a:off x="3760014" y="3980630"/>
              <a:ext cx="8334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0.4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38" name="Google Shape;1038;p93"/>
            <p:cNvSpPr txBox="1"/>
            <p:nvPr/>
          </p:nvSpPr>
          <p:spPr>
            <a:xfrm>
              <a:off x="4974385" y="3980617"/>
              <a:ext cx="8334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0.6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39" name="Google Shape;1039;p93"/>
            <p:cNvSpPr txBox="1"/>
            <p:nvPr/>
          </p:nvSpPr>
          <p:spPr>
            <a:xfrm>
              <a:off x="977575" y="3004202"/>
              <a:ext cx="687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0.1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40" name="Google Shape;1040;p93"/>
            <p:cNvSpPr txBox="1"/>
            <p:nvPr/>
          </p:nvSpPr>
          <p:spPr>
            <a:xfrm>
              <a:off x="977567" y="2246964"/>
              <a:ext cx="687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0.2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41" name="Google Shape;1041;p93"/>
            <p:cNvSpPr txBox="1"/>
            <p:nvPr/>
          </p:nvSpPr>
          <p:spPr>
            <a:xfrm>
              <a:off x="977601" y="1544401"/>
              <a:ext cx="687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500">
                  <a:latin typeface="IBM Plex Sans"/>
                  <a:ea typeface="IBM Plex Sans"/>
                  <a:cs typeface="IBM Plex Sans"/>
                  <a:sym typeface="IBM Plex Sans"/>
                </a:rPr>
                <a:t>0.3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042" name="Google Shape;1042;p93"/>
            <p:cNvCxnSpPr/>
            <p:nvPr/>
          </p:nvCxnSpPr>
          <p:spPr>
            <a:xfrm rot="10800000">
              <a:off x="5994075" y="1390550"/>
              <a:ext cx="0" cy="25671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3" name="Google Shape;1043;p9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467544" y="411510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      Найти полный дифференциал функции в точке (1;1).</a:t>
            </a:r>
            <a:endParaRPr/>
          </a:p>
        </p:txBody>
      </p:sp>
      <p:pic>
        <p:nvPicPr>
          <p:cNvPr descr="https://lh4.googleusercontent.com/mhbH94XPGzz9bVOM5K_Cu1HCtVC6P9UmCWOXFEVDqyQ50X1MoFH6B6wO0cqwSt0wr4lF8tzqLr1f06Ewv2CzA-N3bwc03z2DloEn0rw7dHYWf7pWB_kWYEmpH-BfHKhwgb_4X5G5"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063" y="300539"/>
            <a:ext cx="1566174" cy="706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nna\Desktop\Geekbrains\ВМА-2\Урок-11\3.jpg" id="305" name="Google Shape;30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167594"/>
            <a:ext cx="5747716" cy="322392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4"/>
          <p:cNvSpPr txBox="1"/>
          <p:nvPr>
            <p:ph type="title"/>
          </p:nvPr>
        </p:nvSpPr>
        <p:spPr>
          <a:xfrm>
            <a:off x="453900" y="1028200"/>
            <a:ext cx="8346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Несобственные интегралы</a:t>
            </a:r>
            <a:endParaRPr/>
          </a:p>
        </p:txBody>
      </p:sp>
      <p:sp>
        <p:nvSpPr>
          <p:cNvPr id="1056" name="Google Shape;1056;p94"/>
          <p:cNvSpPr txBox="1"/>
          <p:nvPr/>
        </p:nvSpPr>
        <p:spPr>
          <a:xfrm>
            <a:off x="400475" y="1536300"/>
            <a:ext cx="7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15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Определенные интегралы с особенностями на границах.</a:t>
            </a:r>
            <a:endParaRPr sz="15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7" name="Google Shape;105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76" y="1957871"/>
            <a:ext cx="3945335" cy="15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4"/>
          <p:cNvPicPr preferRelativeResize="0"/>
          <p:nvPr/>
        </p:nvPicPr>
        <p:blipFill rotWithShape="1">
          <a:blip r:embed="rId5">
            <a:alphaModFix/>
          </a:blip>
          <a:srcRect b="6323" l="0" r="0" t="0"/>
          <a:stretch/>
        </p:blipFill>
        <p:spPr>
          <a:xfrm>
            <a:off x="2570775" y="3548525"/>
            <a:ext cx="3919325" cy="1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4"/>
          <p:cNvSpPr/>
          <p:nvPr/>
        </p:nvSpPr>
        <p:spPr>
          <a:xfrm>
            <a:off x="476251" y="2313021"/>
            <a:ext cx="1762800" cy="8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Одна из границ - бесконечность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0" name="Google Shape;1060;p94"/>
          <p:cNvSpPr/>
          <p:nvPr/>
        </p:nvSpPr>
        <p:spPr>
          <a:xfrm>
            <a:off x="476251" y="3920025"/>
            <a:ext cx="1762800" cy="8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Особенность на одной из границ интегрирования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61" name="Google Shape;1061;p94"/>
          <p:cNvCxnSpPr/>
          <p:nvPr/>
        </p:nvCxnSpPr>
        <p:spPr>
          <a:xfrm>
            <a:off x="2591850" y="3566275"/>
            <a:ext cx="39381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95"/>
          <p:cNvSpPr txBox="1"/>
          <p:nvPr>
            <p:ph type="title"/>
          </p:nvPr>
        </p:nvSpPr>
        <p:spPr>
          <a:xfrm>
            <a:off x="453900" y="1028200"/>
            <a:ext cx="8346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Примеры вычисления несобственных интегралов</a:t>
            </a:r>
            <a:endParaRPr/>
          </a:p>
        </p:txBody>
      </p:sp>
      <p:pic>
        <p:nvPicPr>
          <p:cNvPr id="1075" name="Google Shape;107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408" y="2151024"/>
            <a:ext cx="5909516" cy="98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0664" y="3418588"/>
            <a:ext cx="5848879" cy="14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96"/>
          <p:cNvSpPr txBox="1"/>
          <p:nvPr>
            <p:ph type="title"/>
          </p:nvPr>
        </p:nvSpPr>
        <p:spPr>
          <a:xfrm>
            <a:off x="453900" y="1028200"/>
            <a:ext cx="8346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Дифференциальные уравнения: где применяются</a:t>
            </a:r>
            <a:endParaRPr/>
          </a:p>
        </p:txBody>
      </p:sp>
      <p:sp>
        <p:nvSpPr>
          <p:cNvPr id="1090" name="Google Shape;1090;p96"/>
          <p:cNvSpPr/>
          <p:nvPr/>
        </p:nvSpPr>
        <p:spPr>
          <a:xfrm>
            <a:off x="1825866" y="2151025"/>
            <a:ext cx="5678100" cy="56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DSP (Цифровая обработка сигналов)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1" name="Google Shape;1091;p96"/>
          <p:cNvSpPr/>
          <p:nvPr/>
        </p:nvSpPr>
        <p:spPr>
          <a:xfrm>
            <a:off x="1825866" y="3019407"/>
            <a:ext cx="5678100" cy="56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Computer vision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2" name="Google Shape;1092;p96"/>
          <p:cNvSpPr/>
          <p:nvPr/>
        </p:nvSpPr>
        <p:spPr>
          <a:xfrm>
            <a:off x="1825875" y="3887775"/>
            <a:ext cx="5678100" cy="94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«Анализ любых экспериментальных данных (зависимости величин) - только диффуры! А это - весь мир». </a:t>
            </a:r>
            <a:b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(c, @xmoonlight, </a:t>
            </a:r>
            <a:r>
              <a:rPr b="1"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qna.habr.com/q/149841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3" name="Google Shape;1093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7"/>
          <p:cNvSpPr txBox="1"/>
          <p:nvPr>
            <p:ph type="title"/>
          </p:nvPr>
        </p:nvSpPr>
        <p:spPr>
          <a:xfrm>
            <a:off x="453900" y="1028200"/>
            <a:ext cx="824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Решение дифференциальных уравнений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6" name="Google Shape;1106;p97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ДУ с разделяющимся переменными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однородные ДУ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линейные ДУ первого порядка (Бернулли, Риккати)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уравнение в полных дифференциалах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линейные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ДУ с постоянными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коэффициентами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линейные системы ДУ с постоянными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коэффициентами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А.Ф. Филиппов.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«Сборник задач по ДУ»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7" name="Google Shape;1107;p9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8"/>
          <p:cNvSpPr txBox="1"/>
          <p:nvPr>
            <p:ph type="title"/>
          </p:nvPr>
        </p:nvSpPr>
        <p:spPr>
          <a:xfrm>
            <a:off x="453900" y="1028200"/>
            <a:ext cx="824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ДУ с разделяющимся переменными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120" name="Google Shape;1120;p98"/>
          <p:cNvPicPr preferRelativeResize="0"/>
          <p:nvPr/>
        </p:nvPicPr>
        <p:blipFill rotWithShape="1">
          <a:blip r:embed="rId4">
            <a:alphaModFix/>
          </a:blip>
          <a:srcRect b="0" l="20646" r="5350" t="14624"/>
          <a:stretch/>
        </p:blipFill>
        <p:spPr>
          <a:xfrm>
            <a:off x="2607500" y="1707800"/>
            <a:ext cx="3938600" cy="3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9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99"/>
          <p:cNvSpPr txBox="1"/>
          <p:nvPr>
            <p:ph type="title"/>
          </p:nvPr>
        </p:nvSpPr>
        <p:spPr>
          <a:xfrm>
            <a:off x="453900" y="1028200"/>
            <a:ext cx="824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Задача Коши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134" name="Google Shape;1134;p99"/>
          <p:cNvPicPr preferRelativeResize="0"/>
          <p:nvPr/>
        </p:nvPicPr>
        <p:blipFill rotWithShape="1">
          <a:blip r:embed="rId4">
            <a:alphaModFix/>
          </a:blip>
          <a:srcRect b="0" l="32666" r="4621" t="14559"/>
          <a:stretch/>
        </p:blipFill>
        <p:spPr>
          <a:xfrm>
            <a:off x="2941037" y="1737950"/>
            <a:ext cx="3271526" cy="3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0"/>
          <p:cNvSpPr/>
          <p:nvPr/>
        </p:nvSpPr>
        <p:spPr>
          <a:xfrm>
            <a:off x="2380875" y="3365375"/>
            <a:ext cx="1215600" cy="914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00"/>
          <p:cNvSpPr/>
          <p:nvPr/>
        </p:nvSpPr>
        <p:spPr>
          <a:xfrm>
            <a:off x="6224249" y="1639784"/>
            <a:ext cx="532500" cy="4440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9" name="Google Shape;1149;p100"/>
          <p:cNvCxnSpPr/>
          <p:nvPr/>
        </p:nvCxnSpPr>
        <p:spPr>
          <a:xfrm>
            <a:off x="2380875" y="1496850"/>
            <a:ext cx="0" cy="27927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50" name="Google Shape;1150;p100"/>
          <p:cNvCxnSpPr/>
          <p:nvPr/>
        </p:nvCxnSpPr>
        <p:spPr>
          <a:xfrm rot="10800000">
            <a:off x="2391025" y="4279650"/>
            <a:ext cx="45306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51" name="Google Shape;1151;p100"/>
          <p:cNvSpPr txBox="1"/>
          <p:nvPr/>
        </p:nvSpPr>
        <p:spPr>
          <a:xfrm>
            <a:off x="1963600" y="1170000"/>
            <a:ext cx="3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endParaRPr b="1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2" name="Google Shape;1152;p100"/>
          <p:cNvSpPr txBox="1"/>
          <p:nvPr/>
        </p:nvSpPr>
        <p:spPr>
          <a:xfrm>
            <a:off x="1789847" y="3084100"/>
            <a:ext cx="50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3" name="Google Shape;1153;p100"/>
          <p:cNvSpPr txBox="1"/>
          <p:nvPr/>
        </p:nvSpPr>
        <p:spPr>
          <a:xfrm>
            <a:off x="3415600" y="4349875"/>
            <a:ext cx="53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4" name="Google Shape;1154;p100"/>
          <p:cNvSpPr txBox="1"/>
          <p:nvPr/>
        </p:nvSpPr>
        <p:spPr>
          <a:xfrm>
            <a:off x="6871404" y="4108779"/>
            <a:ext cx="3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5" name="Google Shape;1155;p100"/>
          <p:cNvSpPr/>
          <p:nvPr/>
        </p:nvSpPr>
        <p:spPr>
          <a:xfrm>
            <a:off x="2632025" y="1255725"/>
            <a:ext cx="2933400" cy="1918775"/>
          </a:xfrm>
          <a:custGeom>
            <a:rect b="b" l="l" r="r" t="t"/>
            <a:pathLst>
              <a:path extrusionOk="0" h="76751" w="117336">
                <a:moveTo>
                  <a:pt x="0" y="76751"/>
                </a:moveTo>
                <a:cubicBezTo>
                  <a:pt x="6229" y="70991"/>
                  <a:pt x="24177" y="52574"/>
                  <a:pt x="37371" y="42193"/>
                </a:cubicBezTo>
                <a:cubicBezTo>
                  <a:pt x="50565" y="31812"/>
                  <a:pt x="65835" y="21499"/>
                  <a:pt x="79162" y="14467"/>
                </a:cubicBezTo>
                <a:cubicBezTo>
                  <a:pt x="92490" y="7435"/>
                  <a:pt x="110974" y="2411"/>
                  <a:pt x="117336" y="0"/>
                </a:cubicBezTo>
              </a:path>
            </a:pathLst>
          </a:custGeom>
          <a:noFill/>
          <a:ln cap="rnd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6" name="Google Shape;1156;p100"/>
          <p:cNvSpPr/>
          <p:nvPr/>
        </p:nvSpPr>
        <p:spPr>
          <a:xfrm>
            <a:off x="2872321" y="1555362"/>
            <a:ext cx="2933400" cy="1918775"/>
          </a:xfrm>
          <a:custGeom>
            <a:rect b="b" l="l" r="r" t="t"/>
            <a:pathLst>
              <a:path extrusionOk="0" h="76751" w="117336">
                <a:moveTo>
                  <a:pt x="0" y="76751"/>
                </a:moveTo>
                <a:cubicBezTo>
                  <a:pt x="6229" y="70991"/>
                  <a:pt x="24177" y="52574"/>
                  <a:pt x="37371" y="42193"/>
                </a:cubicBezTo>
                <a:cubicBezTo>
                  <a:pt x="50565" y="31812"/>
                  <a:pt x="65835" y="21499"/>
                  <a:pt x="79162" y="14467"/>
                </a:cubicBezTo>
                <a:cubicBezTo>
                  <a:pt x="92490" y="7435"/>
                  <a:pt x="110974" y="2411"/>
                  <a:pt x="117336" y="0"/>
                </a:cubicBezTo>
              </a:path>
            </a:pathLst>
          </a:custGeom>
          <a:noFill/>
          <a:ln cap="rnd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7" name="Google Shape;1157;p100"/>
          <p:cNvSpPr/>
          <p:nvPr/>
        </p:nvSpPr>
        <p:spPr>
          <a:xfrm>
            <a:off x="3194554" y="1844238"/>
            <a:ext cx="2933400" cy="1918775"/>
          </a:xfrm>
          <a:custGeom>
            <a:rect b="b" l="l" r="r" t="t"/>
            <a:pathLst>
              <a:path extrusionOk="0" h="76751" w="117336">
                <a:moveTo>
                  <a:pt x="0" y="76751"/>
                </a:moveTo>
                <a:cubicBezTo>
                  <a:pt x="6229" y="70991"/>
                  <a:pt x="24177" y="52574"/>
                  <a:pt x="37371" y="42193"/>
                </a:cubicBezTo>
                <a:cubicBezTo>
                  <a:pt x="50565" y="31812"/>
                  <a:pt x="65835" y="21499"/>
                  <a:pt x="79162" y="14467"/>
                </a:cubicBezTo>
                <a:cubicBezTo>
                  <a:pt x="92490" y="7435"/>
                  <a:pt x="110974" y="2411"/>
                  <a:pt x="117336" y="0"/>
                </a:cubicBezTo>
              </a:path>
            </a:pathLst>
          </a:custGeom>
          <a:noFill/>
          <a:ln cap="rnd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8" name="Google Shape;1158;p100"/>
          <p:cNvSpPr/>
          <p:nvPr/>
        </p:nvSpPr>
        <p:spPr>
          <a:xfrm>
            <a:off x="3377092" y="2240408"/>
            <a:ext cx="2933400" cy="1918775"/>
          </a:xfrm>
          <a:custGeom>
            <a:rect b="b" l="l" r="r" t="t"/>
            <a:pathLst>
              <a:path extrusionOk="0" h="76751" w="117336">
                <a:moveTo>
                  <a:pt x="0" y="76751"/>
                </a:moveTo>
                <a:cubicBezTo>
                  <a:pt x="6229" y="70991"/>
                  <a:pt x="24177" y="52574"/>
                  <a:pt x="37371" y="42193"/>
                </a:cubicBezTo>
                <a:cubicBezTo>
                  <a:pt x="50565" y="31812"/>
                  <a:pt x="65835" y="21499"/>
                  <a:pt x="79162" y="14467"/>
                </a:cubicBezTo>
                <a:cubicBezTo>
                  <a:pt x="92490" y="7435"/>
                  <a:pt x="110974" y="2411"/>
                  <a:pt x="117336" y="0"/>
                </a:cubicBezTo>
              </a:path>
            </a:pathLst>
          </a:custGeom>
          <a:noFill/>
          <a:ln cap="rnd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9" name="Google Shape;1159;p100"/>
          <p:cNvSpPr txBox="1"/>
          <p:nvPr/>
        </p:nvSpPr>
        <p:spPr>
          <a:xfrm>
            <a:off x="5505866" y="841804"/>
            <a:ext cx="11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y(x)+C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0" name="Google Shape;1160;p100"/>
          <p:cNvSpPr txBox="1"/>
          <p:nvPr/>
        </p:nvSpPr>
        <p:spPr>
          <a:xfrm>
            <a:off x="5831704" y="1153429"/>
            <a:ext cx="11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y(x)+C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1" name="Google Shape;1161;p100"/>
          <p:cNvSpPr txBox="1"/>
          <p:nvPr/>
        </p:nvSpPr>
        <p:spPr>
          <a:xfrm>
            <a:off x="6287746" y="2050512"/>
            <a:ext cx="11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y(x)+C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2" name="Google Shape;1162;p100"/>
          <p:cNvSpPr txBox="1"/>
          <p:nvPr/>
        </p:nvSpPr>
        <p:spPr>
          <a:xfrm>
            <a:off x="6205650" y="1632975"/>
            <a:ext cx="53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y(x)</a:t>
            </a:r>
            <a:endParaRPr b="1" baseline="-25000" i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3" name="Google Shape;1163;p10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1"/>
          <p:cNvSpPr txBox="1"/>
          <p:nvPr>
            <p:ph type="title"/>
          </p:nvPr>
        </p:nvSpPr>
        <p:spPr>
          <a:xfrm>
            <a:off x="453900" y="1028200"/>
            <a:ext cx="824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Однородные ДУ</a:t>
            </a:r>
            <a:endParaRPr/>
          </a:p>
        </p:txBody>
      </p:sp>
      <p:pic>
        <p:nvPicPr>
          <p:cNvPr id="1176" name="Google Shape;1176;p101"/>
          <p:cNvPicPr preferRelativeResize="0"/>
          <p:nvPr/>
        </p:nvPicPr>
        <p:blipFill rotWithShape="1">
          <a:blip r:embed="rId4">
            <a:alphaModFix/>
          </a:blip>
          <a:srcRect b="0" l="20992" r="0" t="24087"/>
          <a:stretch/>
        </p:blipFill>
        <p:spPr>
          <a:xfrm>
            <a:off x="2651975" y="2205000"/>
            <a:ext cx="4400250" cy="18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49" y="1584299"/>
            <a:ext cx="1382250" cy="6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0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9" name="Google Shape;118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2"/>
          <p:cNvSpPr txBox="1"/>
          <p:nvPr>
            <p:ph type="title"/>
          </p:nvPr>
        </p:nvSpPr>
        <p:spPr>
          <a:xfrm>
            <a:off x="453900" y="1028200"/>
            <a:ext cx="824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Как определить, что ДУ однородное и использовать замену вида</a:t>
            </a:r>
            <a:endParaRPr/>
          </a:p>
        </p:txBody>
      </p:sp>
      <p:pic>
        <p:nvPicPr>
          <p:cNvPr id="1191" name="Google Shape;11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850" y="2462073"/>
            <a:ext cx="4822299" cy="58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02"/>
          <p:cNvSpPr/>
          <p:nvPr/>
        </p:nvSpPr>
        <p:spPr>
          <a:xfrm>
            <a:off x="1848450" y="3686850"/>
            <a:ext cx="5659500" cy="64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Смотрим тут</a:t>
            </a:r>
            <a:b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mathprofi.ru/odnorodnye_diffury_pervogo_poryadka.html</a:t>
            </a:r>
            <a:endParaRPr/>
          </a:p>
        </p:txBody>
      </p:sp>
      <p:sp>
        <p:nvSpPr>
          <p:cNvPr id="1193" name="Google Shape;1193;p10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4" name="Google Shape;12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03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6" name="Google Shape;12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03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Интегралы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Inna\Desktop\Geekbrains\ВМА-2\Урок-11\4.jpg" id="311" name="Google Shape;3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789552"/>
            <a:ext cx="6548318" cy="324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idx="12" type="sldNum"/>
          </p:nvPr>
        </p:nvSpPr>
        <p:spPr>
          <a:xfrm>
            <a:off x="6553200" y="478218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Inna\Desktop\Geekbrains\ВМА-2\Урок-11\5.jpg" id="317" name="Google Shape;3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85382"/>
            <a:ext cx="5670629" cy="460245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/>
          <p:nvPr/>
        </p:nvSpPr>
        <p:spPr>
          <a:xfrm>
            <a:off x="395536" y="465516"/>
            <a:ext cx="429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      Исследовать на экстремум функцию</a:t>
            </a:r>
            <a:endParaRPr/>
          </a:p>
        </p:txBody>
      </p:sp>
      <p:pic>
        <p:nvPicPr>
          <p:cNvPr descr="https://lh4.googleusercontent.com/2pvd65LK1yNqHcec9_r814NpD_QH_esER81ZorfASzepm9PrrLrHIi3RkI247r9RDnRTabOUQhNxs8l8vxV1jBHWYd42t9Dfd4Sijaug8L6OYculH317ERsiehe4XjFyPSwuWm4H"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56" y="444346"/>
            <a:ext cx="2376264" cy="31933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/>
          <p:nvPr/>
        </p:nvSpPr>
        <p:spPr>
          <a:xfrm>
            <a:off x="735650" y="1245001"/>
            <a:ext cx="7010400" cy="10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Решение: </a:t>
            </a:r>
            <a:r>
              <a:rPr lang="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https://www.wolframalpha.com/input/?i=extrema+calculator&amp;assumption=%7B%22F%22%2C+%22GlobalExtremaCalculator%22%2C+%22curvefunction%22%7D+-%3E%22x%5E2%2Bxy%2By%5E2-6x-9y%22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2481013"/>
            <a:ext cx="4686299" cy="233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Inna\Desktop\Geekbrains\ВМА-2\Урок-11\6.jpg" id="332" name="Google Shape;3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357504"/>
            <a:ext cx="5734337" cy="4374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